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5" r:id="rId2"/>
    <p:sldId id="267" r:id="rId3"/>
    <p:sldId id="264" r:id="rId4"/>
    <p:sldId id="262" r:id="rId5"/>
    <p:sldId id="260" r:id="rId6"/>
    <p:sldId id="258" r:id="rId7"/>
    <p:sldId id="259" r:id="rId8"/>
    <p:sldId id="261" r:id="rId9"/>
    <p:sldId id="263" r:id="rId10"/>
    <p:sldId id="25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45" autoAdjust="0"/>
    <p:restoredTop sz="94660"/>
  </p:normalViewPr>
  <p:slideViewPr>
    <p:cSldViewPr snapToGrid="0" showGuides="1">
      <p:cViewPr varScale="1">
        <p:scale>
          <a:sx n="15" d="100"/>
          <a:sy n="15" d="100"/>
        </p:scale>
        <p:origin x="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684360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86413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1120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209264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88842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76821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6685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72577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948903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006879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2044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900474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6942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979814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905446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218268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439C5-2760-4F51-9A49-03591FBF9D1F}" type="datetimeFigureOut">
              <a:rPr lang="ky-KG" smtClean="0"/>
              <a:t>6/2/2026</a:t>
            </a:fld>
            <a:endParaRPr lang="ky-K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y-K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629E07-A644-46CA-90A2-2DF07AF20CF4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025032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алдар эмнени билиши жана үйрөнүшү керек :    Саптар менен иштөөчү методдорун үйрөнүү керек.   Керектүү коддорду жазууну үйрөнүү   ">
            <a:extLst>
              <a:ext uri="{FF2B5EF4-FFF2-40B4-BE49-F238E27FC236}">
                <a16:creationId xmlns:a16="http://schemas.microsoft.com/office/drawing/2014/main" id="{7E0AEA50-9C95-C7E7-1F56-F1CD11279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057" y="348343"/>
            <a:ext cx="11059886" cy="60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9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919317-9053-6C91-4D23-B7B418485686}"/>
              </a:ext>
            </a:extLst>
          </p:cNvPr>
          <p:cNvSpPr txBox="1"/>
          <p:nvPr/>
        </p:nvSpPr>
        <p:spPr>
          <a:xfrm>
            <a:off x="593765" y="973604"/>
            <a:ext cx="10830297" cy="3672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950"/>
              </a:lnSpc>
              <a:buNone/>
            </a:pPr>
            <a:r>
              <a:rPr lang="ky-KG" b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Саптар - бул тексттик маалыматтарды сактоого жана иштетүүгө мүмкүндүк берген маалымат структуралары, </a:t>
            </a:r>
            <a:r>
              <a:rPr lang="en-US" b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Python </a:t>
            </a:r>
            <a:r>
              <a:rPr lang="ky-KG" b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программалоо тилинде алар менен ар кандай амалдарды аткарууга болот.</a:t>
            </a:r>
          </a:p>
          <a:p>
            <a:pPr algn="l">
              <a:lnSpc>
                <a:spcPts val="1650"/>
              </a:lnSpc>
              <a:buNone/>
            </a:pPr>
            <a:r>
              <a:rPr lang="ky-KG" b="1" dirty="0">
                <a:solidFill>
                  <a:srgbClr val="191919"/>
                </a:solidFill>
                <a:effectLst/>
                <a:latin typeface="Roboto" panose="02000000000000000000" pitchFamily="2" charset="0"/>
              </a:rPr>
              <a:t>Саптар менен Болгон Негизги Амалдар</a:t>
            </a:r>
          </a:p>
          <a:p>
            <a:pPr algn="l">
              <a:lnSpc>
                <a:spcPts val="2100"/>
              </a:lnSpc>
              <a:buFont typeface="+mj-lt"/>
              <a:buAutoNum type="arabicPeriod"/>
            </a:pPr>
            <a:r>
              <a:rPr lang="ky-KG" b="1" i="0" dirty="0">
                <a:effectLst/>
                <a:latin typeface="Roboto" panose="02000000000000000000" pitchFamily="2" charset="0"/>
              </a:rPr>
              <a:t>Саптарды Кошуу (</a:t>
            </a:r>
            <a:r>
              <a:rPr lang="en-US" b="1" i="0" dirty="0">
                <a:effectLst/>
                <a:latin typeface="Roboto" panose="02000000000000000000" pitchFamily="2" charset="0"/>
              </a:rPr>
              <a:t>Concatenation)</a:t>
            </a:r>
            <a:r>
              <a:rPr lang="en-US" b="0" i="0" dirty="0">
                <a:effectLst/>
                <a:latin typeface="Roboto" panose="02000000000000000000" pitchFamily="2" charset="0"/>
              </a:rPr>
              <a:t>:</a:t>
            </a:r>
          </a:p>
          <a:p>
            <a:pPr algn="l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ky-KG" b="0" i="0" dirty="0">
                <a:effectLst/>
                <a:latin typeface="Roboto" panose="02000000000000000000" pitchFamily="2" charset="0"/>
              </a:rPr>
              <a:t>Саптарды "+" оператору менен кошууга болот. Мисалы:</a:t>
            </a:r>
          </a:p>
          <a:p>
            <a:pPr algn="l">
              <a:lnSpc>
                <a:spcPts val="1500"/>
              </a:lnSpc>
              <a:buNone/>
            </a:pPr>
            <a:r>
              <a:rPr lang="en-US" b="0" i="0" dirty="0">
                <a:effectLst/>
                <a:latin typeface="Courier New" panose="02070309020205020404" pitchFamily="49" charset="0"/>
              </a:rPr>
              <a:t>s1 = "</a:t>
            </a:r>
            <a:r>
              <a:rPr lang="ky-KG" b="0" i="0" dirty="0">
                <a:effectLst/>
                <a:latin typeface="Courier New" panose="02070309020205020404" pitchFamily="49" charset="0"/>
              </a:rPr>
              <a:t>Салам"</a:t>
            </a:r>
          </a:p>
          <a:p>
            <a:pPr algn="l">
              <a:lnSpc>
                <a:spcPts val="1500"/>
              </a:lnSpc>
              <a:buNone/>
            </a:pPr>
            <a:r>
              <a:rPr lang="en-US" b="0" i="0" dirty="0">
                <a:effectLst/>
                <a:latin typeface="Courier New" panose="02070309020205020404" pitchFamily="49" charset="0"/>
              </a:rPr>
              <a:t>s2 = "</a:t>
            </a:r>
            <a:r>
              <a:rPr lang="ky-KG" b="0" i="0" dirty="0">
                <a:effectLst/>
                <a:latin typeface="Courier New" panose="02070309020205020404" pitchFamily="49" charset="0"/>
              </a:rPr>
              <a:t>Дүйнө"</a:t>
            </a:r>
          </a:p>
          <a:p>
            <a:pPr algn="l">
              <a:lnSpc>
                <a:spcPts val="1500"/>
              </a:lnSpc>
              <a:buNone/>
            </a:pPr>
            <a:r>
              <a:rPr lang="en-US" b="0" i="0" dirty="0">
                <a:effectLst/>
                <a:latin typeface="Courier New" panose="02070309020205020404" pitchFamily="49" charset="0"/>
              </a:rPr>
              <a:t>s3 = s1 + " " + s2  # </a:t>
            </a:r>
            <a:r>
              <a:rPr lang="ky-KG" b="0" i="0" dirty="0">
                <a:effectLst/>
                <a:latin typeface="Courier New" panose="02070309020205020404" pitchFamily="49" charset="0"/>
              </a:rPr>
              <a:t>Натижеси: "Салам Дүйнө"</a:t>
            </a:r>
          </a:p>
          <a:p>
            <a:pPr algn="l">
              <a:lnSpc>
                <a:spcPts val="2100"/>
              </a:lnSpc>
              <a:buFont typeface="+mj-lt"/>
              <a:buAutoNum type="arabicPeriod" startAt="2"/>
            </a:pPr>
            <a:r>
              <a:rPr lang="ky-KG" b="1" i="0" dirty="0">
                <a:effectLst/>
                <a:latin typeface="Roboto" panose="02000000000000000000" pitchFamily="2" charset="0"/>
              </a:rPr>
              <a:t>Саптын Узундугун Аныктоо</a:t>
            </a:r>
            <a:r>
              <a:rPr lang="ky-KG" b="0" i="0" dirty="0">
                <a:effectLst/>
                <a:latin typeface="Roboto" panose="02000000000000000000" pitchFamily="2" charset="0"/>
              </a:rPr>
              <a:t>:</a:t>
            </a:r>
          </a:p>
          <a:p>
            <a:pPr algn="l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b="0" i="0" dirty="0" err="1">
                <a:effectLst/>
                <a:latin typeface="Courier New" panose="02070309020205020404" pitchFamily="49" charset="0"/>
              </a:rPr>
              <a:t>len</a:t>
            </a:r>
            <a:r>
              <a:rPr lang="en-US" b="0" i="0" dirty="0">
                <a:effectLst/>
                <a:latin typeface="Courier New" panose="02070309020205020404" pitchFamily="49" charset="0"/>
              </a:rPr>
              <a:t>()</a:t>
            </a:r>
            <a:r>
              <a:rPr lang="en-US" b="0" i="0" dirty="0">
                <a:effectLst/>
                <a:latin typeface="Roboto" panose="02000000000000000000" pitchFamily="2" charset="0"/>
              </a:rPr>
              <a:t> </a:t>
            </a:r>
            <a:r>
              <a:rPr lang="ky-KG" b="0" i="0" dirty="0">
                <a:effectLst/>
                <a:latin typeface="Roboto" panose="02000000000000000000" pitchFamily="2" charset="0"/>
              </a:rPr>
              <a:t>функциясы менен саптын узундугун аныктоого болот:</a:t>
            </a:r>
          </a:p>
          <a:p>
            <a:pPr algn="l">
              <a:lnSpc>
                <a:spcPts val="1500"/>
              </a:lnSpc>
              <a:buNone/>
            </a:pPr>
            <a:r>
              <a:rPr lang="en-US" b="0" i="0" dirty="0">
                <a:effectLst/>
                <a:latin typeface="Courier New" panose="02070309020205020404" pitchFamily="49" charset="0"/>
              </a:rPr>
              <a:t>s = "</a:t>
            </a:r>
            <a:r>
              <a:rPr lang="ky-KG" b="0" i="0" dirty="0">
                <a:effectLst/>
                <a:latin typeface="Courier New" panose="02070309020205020404" pitchFamily="49" charset="0"/>
              </a:rPr>
              <a:t>Салам"</a:t>
            </a:r>
          </a:p>
          <a:p>
            <a:pPr algn="l">
              <a:lnSpc>
                <a:spcPts val="1500"/>
              </a:lnSpc>
              <a:buNone/>
            </a:pPr>
            <a:r>
              <a:rPr lang="en-US" b="0" i="0" dirty="0" err="1">
                <a:effectLst/>
                <a:latin typeface="Courier New" panose="02070309020205020404" pitchFamily="49" charset="0"/>
              </a:rPr>
              <a:t>uzunluk</a:t>
            </a:r>
            <a:r>
              <a:rPr lang="en-US" b="0" i="0" dirty="0">
                <a:effectLst/>
                <a:latin typeface="Courier New" panose="02070309020205020404" pitchFamily="49" charset="0"/>
              </a:rPr>
              <a:t> = </a:t>
            </a:r>
            <a:r>
              <a:rPr lang="en-US" b="0" i="0" dirty="0" err="1">
                <a:effectLst/>
                <a:latin typeface="Courier New" panose="02070309020205020404" pitchFamily="49" charset="0"/>
              </a:rPr>
              <a:t>len</a:t>
            </a:r>
            <a:r>
              <a:rPr lang="en-US" b="0" i="0" dirty="0">
                <a:effectLst/>
                <a:latin typeface="Courier New" panose="02070309020205020404" pitchFamily="49" charset="0"/>
              </a:rPr>
              <a:t>(s)  # </a:t>
            </a:r>
            <a:r>
              <a:rPr lang="ky-KG" b="0" i="0" dirty="0">
                <a:effectLst/>
                <a:latin typeface="Courier New" panose="02070309020205020404" pitchFamily="49" charset="0"/>
              </a:rPr>
              <a:t>Натижеси: 5</a:t>
            </a:r>
          </a:p>
          <a:p>
            <a:pPr>
              <a:buNone/>
            </a:pPr>
            <a:br>
              <a:rPr lang="ky-KG" b="0" i="0" dirty="0">
                <a:effectLst/>
                <a:latin typeface="Roboto" panose="02000000000000000000" pitchFamily="2" charset="0"/>
              </a:rPr>
            </a:br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457601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894DD0E-1000-2EE2-5B0F-8488AA60C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6" y="0"/>
            <a:ext cx="11408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23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599742-4C09-FA2B-6696-340F13597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"/>
            <a:ext cx="118872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6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5073F3-A83E-67B3-DA9E-1C20F28DC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95300"/>
            <a:ext cx="103632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3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6CD415-BF5A-CDCC-954D-D810192B8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457200"/>
            <a:ext cx="106299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1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C4635D5-6C5A-F97D-9482-CAC12BD5E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342900"/>
            <a:ext cx="11201400" cy="613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7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DE19B54-D540-66E2-13A4-1ACEE52EF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782300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652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210655-DBAD-B22C-8A7E-5AFF7410B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5" y="304799"/>
            <a:ext cx="10929257" cy="60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88937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ласста иштөө Өзүңөрдүн атыңар катышкан тамгалардан пайдаланып жаңы сөз пайда кыла турган 3 жаңы программа түзгүлө.   ">
            <a:extLst>
              <a:ext uri="{FF2B5EF4-FFF2-40B4-BE49-F238E27FC236}">
                <a16:creationId xmlns:a16="http://schemas.microsoft.com/office/drawing/2014/main" id="{6B63A6A8-0A06-F2E6-4ECA-CD083D736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533400"/>
            <a:ext cx="112776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апшырма: Информация жана индекс жаңы 10 сөз куроо. ">
            <a:extLst>
              <a:ext uri="{FF2B5EF4-FFF2-40B4-BE49-F238E27FC236}">
                <a16:creationId xmlns:a16="http://schemas.microsoft.com/office/drawing/2014/main" id="{5AF22C46-45E9-21A5-47DF-FE9C65950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139" y="95003"/>
            <a:ext cx="10747169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55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</TotalTime>
  <Words>97</Words>
  <Application>Microsoft Office PowerPoint</Application>
  <PresentationFormat>Широкоэкранный</PresentationFormat>
  <Paragraphs>12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Courier New</vt:lpstr>
      <vt:lpstr>Roboto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Мугалим</dc:creator>
  <cp:lastModifiedBy>Мугалим</cp:lastModifiedBy>
  <cp:revision>6</cp:revision>
  <dcterms:created xsi:type="dcterms:W3CDTF">2026-01-21T15:54:26Z</dcterms:created>
  <dcterms:modified xsi:type="dcterms:W3CDTF">2026-02-05T19:00:46Z</dcterms:modified>
</cp:coreProperties>
</file>