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embeddedFontLst>
    <p:embeddedFont>
      <p:font typeface="Raleway Bold"/>
      <p:regular r:id="rId201314"/>
    </p:embeddedFont>
    <p:embeddedFont>
      <p:font typeface="Raleway"/>
      <p:regular r:id="rId201315"/>
    </p:embeddedFont>
    <p:embeddedFont>
      <p:font typeface="Roboto"/>
      <p:regular r:id="rId201316"/>
    </p:embeddedFont>
    <p:embeddedFont>
      <p:font typeface="Roboto Bold"/>
      <p:regular r:id="rId201317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Relationship Id="rId201317" Target="fonts/201317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ECEC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3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76875" y="65589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jpeg"/><Relationship Id="rId2" Type="http://schemas.openxmlformats.org/officeDocument/2006/relationships/image" Target="../media/image-2-2.png"/><Relationship Id="rId3" Type="http://schemas.openxmlformats.org/officeDocument/2006/relationships/image" Target="../media/image-2-3.svg"/><Relationship Id="rId4" Type="http://schemas.openxmlformats.org/officeDocument/2006/relationships/image" Target="../media/image-2-2.png"/><Relationship Id="rId5" Type="http://schemas.openxmlformats.org/officeDocument/2006/relationships/image" Target="../media/image-2-3.svg"/><Relationship Id="rId6" Type="http://schemas.openxmlformats.org/officeDocument/2006/relationships/image" Target="../media/image-2-2.png"/><Relationship Id="rId7" Type="http://schemas.openxmlformats.org/officeDocument/2006/relationships/image" Target="../media/image-2-3.svg"/><Relationship Id="rId8" Type="http://schemas.openxmlformats.org/officeDocument/2006/relationships/image" Target="../media/image-2-2.png"/><Relationship Id="rId9" Type="http://schemas.openxmlformats.org/officeDocument/2006/relationships/image" Target="../media/image-2-3.svg"/><Relationship Id="rId10" Type="http://schemas.openxmlformats.org/officeDocument/2006/relationships/slideLayout" Target="../slideLayouts/slideLayout2.xml"/><Relationship Id="rId11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jpe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image" Target="../media/image-5-2.png"/><Relationship Id="rId3" Type="http://schemas.openxmlformats.org/officeDocument/2006/relationships/image" Target="../media/image-5-3.svg"/><Relationship Id="rId4" Type="http://schemas.openxmlformats.org/officeDocument/2006/relationships/image" Target="../media/image-5-4.png"/><Relationship Id="rId5" Type="http://schemas.openxmlformats.org/officeDocument/2006/relationships/image" Target="../media/image-5-5.svg"/><Relationship Id="rId6" Type="http://schemas.openxmlformats.org/officeDocument/2006/relationships/image" Target="../media/image-5-6.png"/><Relationship Id="rId7" Type="http://schemas.openxmlformats.org/officeDocument/2006/relationships/image" Target="../media/image-5-7.sv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image" Target="../media/image-9-2.jpeg"/><Relationship Id="rId3" Type="http://schemas.openxmlformats.org/officeDocument/2006/relationships/image" Target="../media/image-9-3.jpe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image" Target="../media/image-10-2.png"/><Relationship Id="rId3" Type="http://schemas.openxmlformats.org/officeDocument/2006/relationships/image" Target="../media/image-10-3.svg"/><Relationship Id="rId4" Type="http://schemas.openxmlformats.org/officeDocument/2006/relationships/image" Target="../media/image-10-2.png"/><Relationship Id="rId5" Type="http://schemas.openxmlformats.org/officeDocument/2006/relationships/image" Target="../media/image-10-3.svg"/><Relationship Id="rId6" Type="http://schemas.openxmlformats.org/officeDocument/2006/relationships/image" Target="../media/image-10-2.png"/><Relationship Id="rId7" Type="http://schemas.openxmlformats.org/officeDocument/2006/relationships/image" Target="../media/image-10-3.svg"/><Relationship Id="rId8" Type="http://schemas.openxmlformats.org/officeDocument/2006/relationships/image" Target="../media/image-10-8.png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861333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Атом жана молекула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3714849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7-класс физика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58673"/>
            <a:ext cx="6296860" cy="4430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Сен билесиңби?</a:t>
            </a:r>
            <a:endParaRPr lang="en-US" sz="275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1148060"/>
            <a:ext cx="6296860" cy="121136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3724876" y="1254323"/>
            <a:ext cx="170057" cy="21262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1</a:t>
            </a:r>
            <a:endParaRPr lang="en-US" sz="1300" dirty="0"/>
          </a:p>
        </p:txBody>
      </p:sp>
      <p:sp>
        <p:nvSpPr>
          <p:cNvPr id="6" name="Text 2"/>
          <p:cNvSpPr/>
          <p:nvPr/>
        </p:nvSpPr>
        <p:spPr>
          <a:xfrm>
            <a:off x="822205" y="1715095"/>
            <a:ext cx="597539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Сен эмне үчүн суу ичесиң?</a:t>
            </a:r>
            <a:endParaRPr lang="en-US" sz="1350" dirty="0"/>
          </a:p>
        </p:txBody>
      </p:sp>
      <p:sp>
        <p:nvSpPr>
          <p:cNvPr id="7" name="Text 3"/>
          <p:cNvSpPr/>
          <p:nvPr/>
        </p:nvSpPr>
        <p:spPr>
          <a:xfrm>
            <a:off x="822205" y="2000250"/>
            <a:ext cx="5975399" cy="198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Суу денеңдин негизги бөлүгү — ал эмнеден турат?</a:t>
            </a:r>
            <a:endParaRPr lang="en-US" sz="110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1475" y="2465685"/>
            <a:ext cx="6296860" cy="1211362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3724876" y="2571948"/>
            <a:ext cx="170057" cy="21262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2</a:t>
            </a:r>
            <a:endParaRPr lang="en-US" sz="1300" dirty="0"/>
          </a:p>
        </p:txBody>
      </p:sp>
      <p:sp>
        <p:nvSpPr>
          <p:cNvPr id="10" name="Text 5"/>
          <p:cNvSpPr/>
          <p:nvPr/>
        </p:nvSpPr>
        <p:spPr>
          <a:xfrm>
            <a:off x="822205" y="3032720"/>
            <a:ext cx="597539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Сүт, нан, ок — алар эмнеден жасалган?</a:t>
            </a:r>
            <a:endParaRPr lang="en-US" sz="1350" dirty="0"/>
          </a:p>
        </p:txBody>
      </p:sp>
      <p:sp>
        <p:nvSpPr>
          <p:cNvPr id="11" name="Text 6"/>
          <p:cNvSpPr/>
          <p:nvPr/>
        </p:nvSpPr>
        <p:spPr>
          <a:xfrm>
            <a:off x="822205" y="3317875"/>
            <a:ext cx="5975399" cy="198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Ар бир нерсенин ичинде эмне бар?</a:t>
            </a:r>
            <a:endParaRPr lang="en-US" sz="1100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1475" y="3783310"/>
            <a:ext cx="6296860" cy="1211362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3724876" y="3889573"/>
            <a:ext cx="170057" cy="21262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3</a:t>
            </a:r>
            <a:endParaRPr lang="en-US" sz="1300" dirty="0"/>
          </a:p>
        </p:txBody>
      </p:sp>
      <p:sp>
        <p:nvSpPr>
          <p:cNvPr id="14" name="Text 8"/>
          <p:cNvSpPr/>
          <p:nvPr/>
        </p:nvSpPr>
        <p:spPr>
          <a:xfrm>
            <a:off x="822205" y="4350345"/>
            <a:ext cx="597539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Аба эмне? Аны көрүп болобу?</a:t>
            </a:r>
            <a:endParaRPr lang="en-US" sz="1350" dirty="0"/>
          </a:p>
        </p:txBody>
      </p:sp>
      <p:sp>
        <p:nvSpPr>
          <p:cNvPr id="15" name="Text 9"/>
          <p:cNvSpPr/>
          <p:nvPr/>
        </p:nvSpPr>
        <p:spPr>
          <a:xfrm>
            <a:off x="822205" y="4635500"/>
            <a:ext cx="5975399" cy="198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Аба бар, бирок аны көрбөйбүз — эмне үчүн?</a:t>
            </a:r>
            <a:endParaRPr lang="en-US" sz="1100" dirty="0"/>
          </a:p>
        </p:txBody>
      </p:sp>
      <p:pic>
        <p:nvPicPr>
          <p:cNvPr id="16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61475" y="5100935"/>
            <a:ext cx="6296860" cy="1211362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3724876" y="5207198"/>
            <a:ext cx="170057" cy="21262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4</a:t>
            </a:r>
            <a:endParaRPr lang="en-US" sz="1300" dirty="0"/>
          </a:p>
        </p:txBody>
      </p:sp>
      <p:sp>
        <p:nvSpPr>
          <p:cNvPr id="18" name="Text 11"/>
          <p:cNvSpPr/>
          <p:nvPr/>
        </p:nvSpPr>
        <p:spPr>
          <a:xfrm>
            <a:off x="822205" y="5667970"/>
            <a:ext cx="597539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Бир тамчы суу канча бөлүккө бөлүнүшү мүмкүн?</a:t>
            </a:r>
            <a:endParaRPr lang="en-US" sz="1350" dirty="0"/>
          </a:p>
        </p:txBody>
      </p:sp>
      <p:sp>
        <p:nvSpPr>
          <p:cNvPr id="19" name="Text 12"/>
          <p:cNvSpPr/>
          <p:nvPr/>
        </p:nvSpPr>
        <p:spPr>
          <a:xfrm>
            <a:off x="822205" y="5953125"/>
            <a:ext cx="5975399" cy="198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Эң кичинекей бөлүк кандай болот?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04431"/>
            <a:ext cx="10868745" cy="544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4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Атом деген эмне?</a:t>
            </a:r>
            <a:endParaRPr lang="en-US" sz="34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862138"/>
            <a:ext cx="6915870" cy="3919041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8008737" y="1554262"/>
            <a:ext cx="392003" cy="392013"/>
          </a:xfrm>
          <a:prstGeom prst="roundRect">
            <a:avLst>
              <a:gd name="adj" fmla="val 18670"/>
            </a:avLst>
          </a:prstGeom>
          <a:solidFill>
            <a:srgbClr val="E1E1EA"/>
          </a:solidFill>
          <a:ln w="6350">
            <a:solidFill>
              <a:srgbClr val="C7C7D0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561372" y="1614091"/>
            <a:ext cx="2975099" cy="5443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3C3939"/>
                </a:solidFill>
                <a:latin typeface="Raleway Bold" pitchFamily="34" charset="0"/>
                <a:ea typeface="Raleway Bold" pitchFamily="34" charset="-122"/>
                <a:cs typeface="Raleway Bold" pitchFamily="34" charset="0"/>
              </a:rPr>
              <a:t>Атом</a:t>
            </a:r>
            <a:pPr algn="l" indent="0" marL="0">
              <a:lnSpc>
                <a:spcPct val="104000"/>
              </a:lnSpc>
              <a:buNone/>
            </a:pPr>
            <a:r>
              <a:rPr lang="en-US" sz="17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 — материянын эң кичинекей бөлүгү</a:t>
            </a:r>
            <a:endParaRPr lang="en-US" sz="1700" dirty="0"/>
          </a:p>
        </p:txBody>
      </p:sp>
      <p:sp>
        <p:nvSpPr>
          <p:cNvPr id="6" name="Text 3"/>
          <p:cNvSpPr/>
          <p:nvPr/>
        </p:nvSpPr>
        <p:spPr>
          <a:xfrm>
            <a:off x="8561372" y="2319040"/>
            <a:ext cx="2975099" cy="53558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8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Бардык нерселер атомдордон турат: суу, аба, темир, сен өзүң да!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8008737" y="3175893"/>
            <a:ext cx="392003" cy="392013"/>
          </a:xfrm>
          <a:prstGeom prst="roundRect">
            <a:avLst>
              <a:gd name="adj" fmla="val 18670"/>
            </a:avLst>
          </a:prstGeom>
          <a:solidFill>
            <a:srgbClr val="E1E1EA"/>
          </a:solidFill>
          <a:ln w="6350">
            <a:solidFill>
              <a:srgbClr val="C7C7D0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561372" y="3235722"/>
            <a:ext cx="2975099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Атомду көрүп болбойт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8561372" y="3668514"/>
            <a:ext cx="2975099" cy="8033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8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Ал өтө кичинекей — миллиондогон атом бир чач талаасынын кеңдигинде сыяды.</a:t>
            </a:r>
            <a:endParaRPr lang="en-US" sz="1350" dirty="0"/>
          </a:p>
        </p:txBody>
      </p:sp>
      <p:sp>
        <p:nvSpPr>
          <p:cNvPr id="10" name="Shape 7"/>
          <p:cNvSpPr/>
          <p:nvPr/>
        </p:nvSpPr>
        <p:spPr>
          <a:xfrm>
            <a:off x="8008737" y="4793159"/>
            <a:ext cx="392003" cy="392013"/>
          </a:xfrm>
          <a:prstGeom prst="roundRect">
            <a:avLst>
              <a:gd name="adj" fmla="val 18670"/>
            </a:avLst>
          </a:prstGeom>
          <a:solidFill>
            <a:srgbClr val="E1E1EA"/>
          </a:solidFill>
          <a:ln w="6350">
            <a:solidFill>
              <a:srgbClr val="C7C7D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561372" y="4852987"/>
            <a:ext cx="2975099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Атомдун курамы</a:t>
            </a:r>
            <a:endParaRPr lang="en-US" sz="1700" dirty="0"/>
          </a:p>
        </p:txBody>
      </p:sp>
      <p:sp>
        <p:nvSpPr>
          <p:cNvPr id="12" name="Text 9"/>
          <p:cNvSpPr/>
          <p:nvPr/>
        </p:nvSpPr>
        <p:spPr>
          <a:xfrm>
            <a:off x="8561372" y="5285780"/>
            <a:ext cx="2975099" cy="8033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8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Ортосунда </a:t>
            </a:r>
            <a:pPr algn="l" indent="0" marL="0">
              <a:lnSpc>
                <a:spcPct val="128000"/>
              </a:lnSpc>
              <a:buNone/>
            </a:pPr>
            <a:r>
              <a:rPr lang="en-US" sz="135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0"/>
              </a:rPr>
              <a:t>ядро</a:t>
            </a:r>
            <a:pPr algn="l" indent="0" marL="0">
              <a:lnSpc>
                <a:spcPct val="128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 (протондор + нейтрондор), тегерегинде </a:t>
            </a:r>
            <a:pPr algn="l" indent="0" marL="0">
              <a:lnSpc>
                <a:spcPct val="128000"/>
              </a:lnSpc>
              <a:buNone/>
            </a:pPr>
            <a:r>
              <a:rPr lang="en-US" sz="135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0"/>
              </a:rPr>
              <a:t>электрондор</a:t>
            </a:r>
            <a:pPr algn="l" indent="0" marL="0">
              <a:lnSpc>
                <a:spcPct val="128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 айланат.</a:t>
            </a:r>
            <a:endParaRPr lang="en-US" sz="13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82181"/>
            <a:ext cx="10868745" cy="5537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4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Молекула деген эмне?</a:t>
            </a:r>
            <a:endParaRPr lang="en-US" sz="3450" dirty="0"/>
          </a:p>
        </p:txBody>
      </p:sp>
      <p:sp>
        <p:nvSpPr>
          <p:cNvPr id="3" name="Shape 1"/>
          <p:cNvSpPr/>
          <p:nvPr/>
        </p:nvSpPr>
        <p:spPr>
          <a:xfrm>
            <a:off x="661475" y="1551583"/>
            <a:ext cx="3523070" cy="1634034"/>
          </a:xfrm>
          <a:prstGeom prst="roundRect">
            <a:avLst>
              <a:gd name="adj" fmla="val 4555"/>
            </a:avLst>
          </a:prstGeom>
          <a:solidFill>
            <a:srgbClr val="E1E1EA"/>
          </a:solidFill>
          <a:ln w="6350">
            <a:solidFill>
              <a:srgbClr val="C7C7D0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45025" y="1735138"/>
            <a:ext cx="3155970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Молекула</a:t>
            </a:r>
            <a:endParaRPr lang="en-US" sz="1700" dirty="0"/>
          </a:p>
        </p:txBody>
      </p:sp>
      <p:sp>
        <p:nvSpPr>
          <p:cNvPr id="5" name="Text 3"/>
          <p:cNvSpPr/>
          <p:nvPr/>
        </p:nvSpPr>
        <p:spPr>
          <a:xfrm>
            <a:off x="845025" y="2178149"/>
            <a:ext cx="3155970" cy="8239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9000"/>
              </a:lnSpc>
              <a:buNone/>
            </a:pPr>
            <a:r>
              <a:rPr lang="en-US" sz="135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0"/>
              </a:rPr>
              <a:t>Бир нече атомдордон</a:t>
            </a:r>
            <a:pPr algn="l" indent="0" marL="0">
              <a:lnSpc>
                <a:spcPct val="129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 биригип жасалган бөлүк. Молекула атомдон чоңураак.</a:t>
            </a:r>
            <a:endParaRPr lang="en-US" sz="1350" dirty="0"/>
          </a:p>
        </p:txBody>
      </p:sp>
      <p:sp>
        <p:nvSpPr>
          <p:cNvPr id="6" name="Shape 4"/>
          <p:cNvSpPr/>
          <p:nvPr/>
        </p:nvSpPr>
        <p:spPr>
          <a:xfrm>
            <a:off x="661475" y="3351709"/>
            <a:ext cx="3523070" cy="1634034"/>
          </a:xfrm>
          <a:prstGeom prst="roundRect">
            <a:avLst>
              <a:gd name="adj" fmla="val 4555"/>
            </a:avLst>
          </a:prstGeom>
          <a:solidFill>
            <a:srgbClr val="E1E1EA"/>
          </a:solidFill>
          <a:ln w="6350">
            <a:solidFill>
              <a:srgbClr val="C7C7D0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45025" y="3535263"/>
            <a:ext cx="3155970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Суунун молекуласы — H₂O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845025" y="3978275"/>
            <a:ext cx="3155970" cy="8239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9000"/>
              </a:lnSpc>
              <a:buNone/>
            </a:pPr>
            <a:r>
              <a:rPr lang="en-US" sz="135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0"/>
              </a:rPr>
              <a:t>2 водород атому</a:t>
            </a:r>
            <a:pPr algn="l" indent="0" marL="0">
              <a:lnSpc>
                <a:spcPct val="129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 + </a:t>
            </a:r>
            <a:pPr algn="l" indent="0" marL="0">
              <a:lnSpc>
                <a:spcPct val="129000"/>
              </a:lnSpc>
              <a:buNone/>
            </a:pPr>
            <a:r>
              <a:rPr lang="en-US" sz="135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0"/>
              </a:rPr>
              <a:t>1 кычкылтек атому</a:t>
            </a:r>
            <a:pPr algn="l" indent="0" marL="0">
              <a:lnSpc>
                <a:spcPct val="129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 биригип суунун молекуласын түзөт.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661475" y="5172571"/>
            <a:ext cx="3523070" cy="936625"/>
          </a:xfrm>
          <a:prstGeom prst="roundRect">
            <a:avLst>
              <a:gd name="adj" fmla="val 7946"/>
            </a:avLst>
          </a:prstGeom>
          <a:solidFill>
            <a:srgbClr val="E1E1EA"/>
          </a:solidFill>
          <a:ln/>
        </p:spPr>
      </p:sp>
      <p:pic>
        <p:nvPicPr>
          <p:cNvPr id="10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8675" y="5424686"/>
            <a:ext cx="221451" cy="177205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1237326" y="5366246"/>
            <a:ext cx="2770019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9000"/>
              </a:lnSpc>
              <a:buNone/>
            </a:pPr>
            <a:r>
              <a:rPr lang="en-US" sz="13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Атом → Молекула → Зат. Ушул тартипти эстеп кал!</a:t>
            </a:r>
            <a:endParaRPr lang="en-US" sz="1350" dirty="0"/>
          </a:p>
        </p:txBody>
      </p:sp>
      <p:pic>
        <p:nvPicPr>
          <p:cNvPr id="12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3081" y="1871563"/>
            <a:ext cx="6913390" cy="391765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72534"/>
            <a:ext cx="6296860" cy="526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3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Турмушта колдонулушу</a:t>
            </a:r>
            <a:endParaRPr lang="en-US" sz="3300" dirty="0"/>
          </a:p>
        </p:txBody>
      </p:sp>
      <p:sp>
        <p:nvSpPr>
          <p:cNvPr id="4" name="Shape 1"/>
          <p:cNvSpPr/>
          <p:nvPr/>
        </p:nvSpPr>
        <p:spPr>
          <a:xfrm>
            <a:off x="5233360" y="1308894"/>
            <a:ext cx="6296860" cy="4991100"/>
          </a:xfrm>
          <a:prstGeom prst="roundRect">
            <a:avLst>
              <a:gd name="adj" fmla="val 1417"/>
            </a:avLst>
          </a:prstGeom>
          <a:solidFill>
            <a:srgbClr val="E1E1EA"/>
          </a:solidFill>
          <a:ln w="6350">
            <a:solidFill>
              <a:srgbClr val="C7C7D0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239710" y="1315244"/>
            <a:ext cx="6284160" cy="1132185"/>
          </a:xfrm>
          <a:custGeom>
            <a:avLst/>
            <a:gdLst/>
            <a:ahLst/>
            <a:cxnLst/>
            <a:rect l="l" t="t" r="r" b="b"/>
            <a:pathLst>
              <a:path w="6284160" h="1132185">
                <a:moveTo>
                  <a:pt x="58921" y="0"/>
                </a:moveTo>
                <a:lnTo>
                  <a:pt x="6225239" y="0"/>
                </a:lnTo>
                <a:arcTo hR="58922" wR="58921" stAng="16200000" swAng="5400000"/>
                <a:lnTo>
                  <a:pt x="6284160" y="1132185"/>
                </a:lnTo>
                <a:lnTo>
                  <a:pt x="0" y="1132185"/>
                </a:lnTo>
                <a:lnTo>
                  <a:pt x="0" y="58922"/>
                </a:lnTo>
                <a:arcTo hR="58922" wR="58921" stAng="10800000" swAng="5400000"/>
                <a:close/>
              </a:path>
            </a:pathLst>
          </a:custGeom>
          <a:solidFill>
            <a:srgbClr val="E1E1EA"/>
          </a:solidFill>
          <a:ln/>
        </p:spPr>
      </p:sp>
      <p:sp>
        <p:nvSpPr>
          <p:cNvPr id="6" name="Text 3"/>
          <p:cNvSpPr/>
          <p:nvPr/>
        </p:nvSpPr>
        <p:spPr>
          <a:xfrm>
            <a:off x="5389626" y="1465163"/>
            <a:ext cx="5984328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Суу (суюк)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5389626" y="1818084"/>
            <a:ext cx="5984328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6000"/>
              </a:lnSpc>
              <a:buNone/>
            </a:pPr>
            <a:r>
              <a:rPr lang="en-US" sz="13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Молекулалар өтө жакын жайгашкан, бирок эркин кыймылдайт.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5239710" y="2447429"/>
            <a:ext cx="6284160" cy="1357015"/>
          </a:xfrm>
          <a:prstGeom prst="rect">
            <a:avLst/>
          </a:prstGeom>
          <a:solidFill>
            <a:srgbClr val="E1E1EA"/>
          </a:solidFill>
          <a:ln/>
        </p:spPr>
      </p:sp>
      <p:sp>
        <p:nvSpPr>
          <p:cNvPr id="9" name="Shape 6"/>
          <p:cNvSpPr/>
          <p:nvPr/>
        </p:nvSpPr>
        <p:spPr>
          <a:xfrm>
            <a:off x="5239710" y="2447429"/>
            <a:ext cx="6284160" cy="19050"/>
          </a:xfrm>
          <a:prstGeom prst="roundRect">
            <a:avLst>
              <a:gd name="adj" fmla="val 49999"/>
            </a:avLst>
          </a:prstGeom>
          <a:solidFill>
            <a:srgbClr val="C7C7D0"/>
          </a:solidFill>
          <a:ln/>
        </p:spPr>
      </p:sp>
      <p:sp>
        <p:nvSpPr>
          <p:cNvPr id="10" name="Shape 7"/>
          <p:cNvSpPr/>
          <p:nvPr/>
        </p:nvSpPr>
        <p:spPr>
          <a:xfrm>
            <a:off x="8171353" y="2246561"/>
            <a:ext cx="420776" cy="420787"/>
          </a:xfrm>
          <a:prstGeom prst="roundRect">
            <a:avLst>
              <a:gd name="adj" fmla="val 16803"/>
            </a:avLst>
          </a:prstGeom>
          <a:solidFill>
            <a:srgbClr val="FFFFFF">
              <a:alpha val="95000"/>
            </a:srgbClr>
          </a:solidFill>
          <a:ln w="19050">
            <a:solidFill>
              <a:srgbClr val="C7C7D0"/>
            </a:solidFill>
            <a:prstDash val="solid"/>
          </a:ln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76522" y="2351732"/>
            <a:ext cx="210338" cy="210344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389626" y="2822178"/>
            <a:ext cx="5984328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Аба (газ)</a:t>
            </a:r>
            <a:endParaRPr lang="en-US" sz="1650" dirty="0"/>
          </a:p>
        </p:txBody>
      </p:sp>
      <p:sp>
        <p:nvSpPr>
          <p:cNvPr id="13" name="Text 9"/>
          <p:cNvSpPr/>
          <p:nvPr/>
        </p:nvSpPr>
        <p:spPr>
          <a:xfrm>
            <a:off x="5389626" y="3175099"/>
            <a:ext cx="5984328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6000"/>
              </a:lnSpc>
              <a:buNone/>
            </a:pPr>
            <a:r>
              <a:rPr lang="en-US" sz="13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Молекулалар бири-биринен алыс жайгашкан, тез кыймылдайт.</a:t>
            </a:r>
            <a:endParaRPr lang="en-US" sz="1300" dirty="0"/>
          </a:p>
        </p:txBody>
      </p:sp>
      <p:sp>
        <p:nvSpPr>
          <p:cNvPr id="14" name="Shape 10"/>
          <p:cNvSpPr/>
          <p:nvPr/>
        </p:nvSpPr>
        <p:spPr>
          <a:xfrm>
            <a:off x="5239710" y="3804444"/>
            <a:ext cx="6284160" cy="1357015"/>
          </a:xfrm>
          <a:prstGeom prst="rect">
            <a:avLst/>
          </a:prstGeom>
          <a:solidFill>
            <a:srgbClr val="E1E1EA"/>
          </a:solidFill>
          <a:ln/>
        </p:spPr>
      </p:sp>
      <p:sp>
        <p:nvSpPr>
          <p:cNvPr id="15" name="Shape 11"/>
          <p:cNvSpPr/>
          <p:nvPr/>
        </p:nvSpPr>
        <p:spPr>
          <a:xfrm>
            <a:off x="5239710" y="3804444"/>
            <a:ext cx="6284160" cy="19050"/>
          </a:xfrm>
          <a:prstGeom prst="roundRect">
            <a:avLst>
              <a:gd name="adj" fmla="val 49999"/>
            </a:avLst>
          </a:prstGeom>
          <a:solidFill>
            <a:srgbClr val="C7C7D0"/>
          </a:solidFill>
          <a:ln/>
        </p:spPr>
      </p:sp>
      <p:sp>
        <p:nvSpPr>
          <p:cNvPr id="16" name="Shape 12"/>
          <p:cNvSpPr/>
          <p:nvPr/>
        </p:nvSpPr>
        <p:spPr>
          <a:xfrm>
            <a:off x="8171353" y="3603575"/>
            <a:ext cx="420776" cy="420787"/>
          </a:xfrm>
          <a:prstGeom prst="roundRect">
            <a:avLst>
              <a:gd name="adj" fmla="val 16803"/>
            </a:avLst>
          </a:prstGeom>
          <a:solidFill>
            <a:srgbClr val="FFFFFF">
              <a:alpha val="95000"/>
            </a:srgbClr>
          </a:solidFill>
          <a:ln w="19050">
            <a:solidFill>
              <a:srgbClr val="C7C7D0"/>
            </a:solidFill>
            <a:prstDash val="solid"/>
          </a:ln>
        </p:spPr>
      </p:sp>
      <p:pic>
        <p:nvPicPr>
          <p:cNvPr id="17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276522" y="3708747"/>
            <a:ext cx="210338" cy="210344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5389626" y="4179193"/>
            <a:ext cx="5984328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Темир (катуу)</a:t>
            </a:r>
            <a:endParaRPr lang="en-US" sz="1650" dirty="0"/>
          </a:p>
        </p:txBody>
      </p:sp>
      <p:sp>
        <p:nvSpPr>
          <p:cNvPr id="19" name="Text 14"/>
          <p:cNvSpPr/>
          <p:nvPr/>
        </p:nvSpPr>
        <p:spPr>
          <a:xfrm>
            <a:off x="5389626" y="4532114"/>
            <a:ext cx="5984328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6000"/>
              </a:lnSpc>
              <a:buNone/>
            </a:pPr>
            <a:r>
              <a:rPr lang="en-US" sz="13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Атомдор катуу байланышкан, кыймылдабайт.</a:t>
            </a:r>
            <a:endParaRPr lang="en-US" sz="1300" dirty="0"/>
          </a:p>
        </p:txBody>
      </p:sp>
      <p:sp>
        <p:nvSpPr>
          <p:cNvPr id="20" name="Shape 15"/>
          <p:cNvSpPr/>
          <p:nvPr/>
        </p:nvSpPr>
        <p:spPr>
          <a:xfrm>
            <a:off x="5239710" y="5161459"/>
            <a:ext cx="6284160" cy="1132185"/>
          </a:xfrm>
          <a:custGeom>
            <a:avLst/>
            <a:gdLst/>
            <a:ahLst/>
            <a:cxnLst/>
            <a:rect l="l" t="t" r="r" b="b"/>
            <a:pathLst>
              <a:path w="6284160" h="1132185">
                <a:moveTo>
                  <a:pt x="0" y="0"/>
                </a:moveTo>
                <a:lnTo>
                  <a:pt x="6284160" y="0"/>
                </a:lnTo>
                <a:lnTo>
                  <a:pt x="6284160" y="1073263"/>
                </a:lnTo>
                <a:arcTo hR="58922" wR="58921" stAng="0" swAng="5400000"/>
                <a:lnTo>
                  <a:pt x="58921" y="1132185"/>
                </a:lnTo>
                <a:arcTo hR="58922" wR="58921" stAng="5400000" swAng="5400000"/>
                <a:lnTo>
                  <a:pt x="0" y="0"/>
                </a:lnTo>
                <a:close/>
              </a:path>
            </a:pathLst>
          </a:custGeom>
          <a:solidFill>
            <a:srgbClr val="E1E1EA"/>
          </a:solidFill>
          <a:ln/>
        </p:spPr>
      </p:sp>
      <p:sp>
        <p:nvSpPr>
          <p:cNvPr id="21" name="Shape 16"/>
          <p:cNvSpPr/>
          <p:nvPr/>
        </p:nvSpPr>
        <p:spPr>
          <a:xfrm>
            <a:off x="5239710" y="5161459"/>
            <a:ext cx="6284160" cy="19050"/>
          </a:xfrm>
          <a:prstGeom prst="roundRect">
            <a:avLst>
              <a:gd name="adj" fmla="val 49999"/>
            </a:avLst>
          </a:prstGeom>
          <a:solidFill>
            <a:srgbClr val="C7C7D0"/>
          </a:solidFill>
          <a:ln/>
        </p:spPr>
      </p:sp>
      <p:sp>
        <p:nvSpPr>
          <p:cNvPr id="22" name="Shape 17"/>
          <p:cNvSpPr/>
          <p:nvPr/>
        </p:nvSpPr>
        <p:spPr>
          <a:xfrm>
            <a:off x="8171353" y="4960590"/>
            <a:ext cx="420776" cy="420787"/>
          </a:xfrm>
          <a:prstGeom prst="roundRect">
            <a:avLst>
              <a:gd name="adj" fmla="val 16803"/>
            </a:avLst>
          </a:prstGeom>
          <a:solidFill>
            <a:srgbClr val="FFFFFF">
              <a:alpha val="95000"/>
            </a:srgbClr>
          </a:solidFill>
          <a:ln w="19050">
            <a:solidFill>
              <a:srgbClr val="C7C7D0"/>
            </a:solidFill>
            <a:prstDash val="solid"/>
          </a:ln>
        </p:spPr>
      </p:sp>
      <p:pic>
        <p:nvPicPr>
          <p:cNvPr id="23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76522" y="5065762"/>
            <a:ext cx="210338" cy="210344"/>
          </a:xfrm>
          <a:prstGeom prst="rect">
            <a:avLst/>
          </a:prstGeom>
        </p:spPr>
      </p:pic>
      <p:sp>
        <p:nvSpPr>
          <p:cNvPr id="24" name="Text 18"/>
          <p:cNvSpPr/>
          <p:nvPr/>
        </p:nvSpPr>
        <p:spPr>
          <a:xfrm>
            <a:off x="5389626" y="5536208"/>
            <a:ext cx="5984328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Жылуулукта</a:t>
            </a:r>
            <a:endParaRPr lang="en-US" sz="1650" dirty="0"/>
          </a:p>
        </p:txBody>
      </p:sp>
      <p:sp>
        <p:nvSpPr>
          <p:cNvPr id="25" name="Text 19"/>
          <p:cNvSpPr/>
          <p:nvPr/>
        </p:nvSpPr>
        <p:spPr>
          <a:xfrm>
            <a:off x="5389626" y="5889129"/>
            <a:ext cx="5984328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6000"/>
              </a:lnSpc>
              <a:buNone/>
            </a:pPr>
            <a:r>
              <a:rPr lang="en-US" sz="13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Молекулалар жылуулукта тезирээк кыймылдайт — ок буу болот!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57524"/>
            <a:ext cx="10868745" cy="5721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6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Физикалык түшүндүрүү</a:t>
            </a:r>
            <a:endParaRPr lang="en-US" sz="36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7257" y="2317750"/>
            <a:ext cx="5156666" cy="306060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126383" y="4544959"/>
            <a:ext cx="1281841" cy="4938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Суу буу болуп чыгат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3510913" y="4421491"/>
            <a:ext cx="1281840" cy="7408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Жылуулук кыймылды тездетет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1869103" y="4544959"/>
            <a:ext cx="1281841" cy="4938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Молекулалар жылат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8022826" y="1565183"/>
            <a:ext cx="3513645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Молекулалардын кыймылы</a:t>
            </a:r>
            <a:endParaRPr lang="en-US" sz="1800" dirty="0"/>
          </a:p>
        </p:txBody>
      </p:sp>
      <p:sp>
        <p:nvSpPr>
          <p:cNvPr id="8" name="Text 5"/>
          <p:cNvSpPr/>
          <p:nvPr/>
        </p:nvSpPr>
        <p:spPr>
          <a:xfrm>
            <a:off x="8022826" y="2017514"/>
            <a:ext cx="3513645" cy="291514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1000"/>
              </a:lnSpc>
              <a:spcAft>
                <a:spcPts val="1250"/>
              </a:spcAft>
              <a:buNone/>
            </a:pPr>
            <a:r>
              <a:rPr lang="en-US" sz="1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Бардык молекулалар </a:t>
            </a:r>
            <a:pPr algn="l" indent="0" marL="0">
              <a:lnSpc>
                <a:spcPct val="131000"/>
              </a:lnSpc>
              <a:spcAft>
                <a:spcPts val="1250"/>
              </a:spcAft>
              <a:buNone/>
            </a:pPr>
            <a:r>
              <a:rPr lang="en-US" sz="140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0"/>
              </a:rPr>
              <a:t>туруктуу кыймылда</a:t>
            </a:r>
            <a:pPr algn="l" indent="0" marL="0">
              <a:lnSpc>
                <a:spcPct val="131000"/>
              </a:lnSpc>
              <a:spcAft>
                <a:spcPts val="1250"/>
              </a:spcAft>
              <a:buNone/>
            </a:pPr>
            <a:r>
              <a:rPr lang="en-US" sz="1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 болот — алар эч качан токтобойт.</a:t>
            </a:r>
            <a:endParaRPr lang="en-US" sz="1400" dirty="0"/>
          </a:p>
          <a:p>
            <a:pPr algn="l" indent="0" marL="0">
              <a:lnSpc>
                <a:spcPct val="131000"/>
              </a:lnSpc>
              <a:spcAft>
                <a:spcPts val="1250"/>
              </a:spcAft>
              <a:buNone/>
            </a:pPr>
            <a:r>
              <a:rPr lang="en-US" sz="1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Жылуулук энергиясы </a:t>
            </a:r>
            <a:pPr algn="l" indent="0" marL="0">
              <a:lnSpc>
                <a:spcPct val="131000"/>
              </a:lnSpc>
              <a:spcAft>
                <a:spcPts val="1250"/>
              </a:spcAft>
              <a:buNone/>
            </a:pPr>
            <a:r>
              <a:rPr lang="en-US" sz="140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0"/>
              </a:rPr>
              <a:t>кыймылды тездетет</a:t>
            </a:r>
            <a:pPr algn="l" indent="0" marL="0">
              <a:lnSpc>
                <a:spcPct val="131000"/>
              </a:lnSpc>
              <a:spcAft>
                <a:spcPts val="1250"/>
              </a:spcAft>
              <a:buNone/>
            </a:pPr>
            <a:r>
              <a:rPr lang="en-US" sz="1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. Ошондуктан ысык нерселер тезирээк өзгөрөт.</a:t>
            </a:r>
            <a:endParaRPr lang="en-US" sz="1400" dirty="0"/>
          </a:p>
          <a:p>
            <a:pPr algn="l" indent="0" marL="0">
              <a:lnSpc>
                <a:spcPct val="131000"/>
              </a:lnSpc>
              <a:buNone/>
            </a:pPr>
            <a:r>
              <a:rPr lang="en-US" sz="1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Суу кайнаганда молекулалар ажырашып, </a:t>
            </a:r>
            <a:pPr algn="l" indent="0" marL="0">
              <a:lnSpc>
                <a:spcPct val="131000"/>
              </a:lnSpc>
              <a:buNone/>
            </a:pPr>
            <a:r>
              <a:rPr lang="en-US" sz="140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0"/>
              </a:rPr>
              <a:t>буу</a:t>
            </a:r>
            <a:pPr algn="l" indent="0" marL="0">
              <a:lnSpc>
                <a:spcPct val="131000"/>
              </a:lnSpc>
              <a:buNone/>
            </a:pPr>
            <a:r>
              <a:rPr lang="en-US" sz="1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 болуп айланат — бул физикалык өзгөрүш.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8022826" y="5132189"/>
            <a:ext cx="3513645" cy="987623"/>
          </a:xfrm>
          <a:prstGeom prst="roundRect">
            <a:avLst>
              <a:gd name="adj" fmla="val 7787"/>
            </a:avLst>
          </a:prstGeom>
          <a:solidFill>
            <a:srgbClr val="B6D6FC"/>
          </a:solidFill>
          <a:ln/>
        </p:spPr>
      </p:sp>
      <p:pic>
        <p:nvPicPr>
          <p:cNvPr id="10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5880" y="5398195"/>
            <a:ext cx="228793" cy="183059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8617727" y="5337572"/>
            <a:ext cx="2735690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1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Жылуулук = Молекулалардын тез кыймылы</a:t>
            </a:r>
            <a:endParaRPr lang="en-US" sz="1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170447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1-топ: Суунун молекуласы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023963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01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33360" y="2319834"/>
            <a:ext cx="3053877" cy="25400"/>
          </a:xfrm>
          <a:prstGeom prst="rect">
            <a:avLst/>
          </a:prstGeom>
          <a:solidFill>
            <a:srgbClr val="1B1B27"/>
          </a:solidFill>
          <a:ln/>
        </p:spPr>
      </p:sp>
      <p:sp>
        <p:nvSpPr>
          <p:cNvPr id="6" name="Text 3"/>
          <p:cNvSpPr/>
          <p:nvPr/>
        </p:nvSpPr>
        <p:spPr>
          <a:xfrm>
            <a:off x="5233360" y="2465090"/>
            <a:ext cx="305387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Диаграмма чийиңиз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5233360" y="2873772"/>
            <a:ext cx="3053877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Суунун молекуласын (H₂O) чоң кылып чийиңиз: 1 кычкылтек + 2 водород атому.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8476244" y="2023963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02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8476244" y="2319834"/>
            <a:ext cx="3053976" cy="25400"/>
          </a:xfrm>
          <a:prstGeom prst="rect">
            <a:avLst/>
          </a:prstGeom>
          <a:solidFill>
            <a:srgbClr val="1B1B27"/>
          </a:solidFill>
          <a:ln/>
        </p:spPr>
      </p:sp>
      <p:sp>
        <p:nvSpPr>
          <p:cNvPr id="10" name="Text 7"/>
          <p:cNvSpPr/>
          <p:nvPr/>
        </p:nvSpPr>
        <p:spPr>
          <a:xfrm>
            <a:off x="8476244" y="2465090"/>
            <a:ext cx="3053976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Атомдордун санын жазыңыз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8476244" y="3169047"/>
            <a:ext cx="305397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Ар бир атомдун атын жана санын диаграммага белгилеңиз.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5233360" y="4111724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03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5233360" y="4407595"/>
            <a:ext cx="6296860" cy="25400"/>
          </a:xfrm>
          <a:prstGeom prst="rect">
            <a:avLst/>
          </a:prstGeom>
          <a:solidFill>
            <a:srgbClr val="1B1B27"/>
          </a:solidFill>
          <a:ln/>
        </p:spPr>
      </p:sp>
      <p:sp>
        <p:nvSpPr>
          <p:cNvPr id="14" name="Text 11"/>
          <p:cNvSpPr/>
          <p:nvPr/>
        </p:nvSpPr>
        <p:spPr>
          <a:xfrm>
            <a:off x="5233360" y="4552851"/>
            <a:ext cx="6296860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Суунун касиеттерин түшүндүрүңүз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5233360" y="4961533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Суу эмне үчүн суюк? Молекулалары кандай жайгашкан? Топ алдына презентация жасаңыз.</a:t>
            </a:r>
            <a:endParaRPr lang="en-US" sz="14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03019"/>
            <a:ext cx="10868745" cy="5167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2-топ: Абанын молекуласы</a:t>
            </a:r>
            <a:endParaRPr lang="en-US" sz="32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834158"/>
            <a:ext cx="6923410" cy="392330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94648" y="1472985"/>
            <a:ext cx="3541822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Абанын курамы</a:t>
            </a:r>
            <a:endParaRPr lang="en-US" sz="1600" dirty="0"/>
          </a:p>
        </p:txBody>
      </p:sp>
      <p:sp>
        <p:nvSpPr>
          <p:cNvPr id="5" name="Shape 2"/>
          <p:cNvSpPr/>
          <p:nvPr/>
        </p:nvSpPr>
        <p:spPr>
          <a:xfrm>
            <a:off x="7994648" y="1885752"/>
            <a:ext cx="3541822" cy="1019870"/>
          </a:xfrm>
          <a:prstGeom prst="roundRect">
            <a:avLst>
              <a:gd name="adj" fmla="val 6811"/>
            </a:avLst>
          </a:prstGeom>
          <a:solidFill>
            <a:srgbClr val="FFFFFF">
              <a:alpha val="95000"/>
            </a:srgbClr>
          </a:solidFill>
          <a:ln w="19050">
            <a:solidFill>
              <a:srgbClr val="C7C7D0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178992" y="2070100"/>
            <a:ext cx="3173135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N₂ — Азот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8178992" y="2473226"/>
            <a:ext cx="3173135" cy="2480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Абанын ~78% — эң көп бөлүгү.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7994648" y="3050282"/>
            <a:ext cx="3541822" cy="1019870"/>
          </a:xfrm>
          <a:prstGeom prst="roundRect">
            <a:avLst>
              <a:gd name="adj" fmla="val 6811"/>
            </a:avLst>
          </a:prstGeom>
          <a:solidFill>
            <a:srgbClr val="FFFFFF">
              <a:alpha val="95000"/>
            </a:srgbClr>
          </a:solidFill>
          <a:ln w="19050">
            <a:solidFill>
              <a:srgbClr val="C7C7D0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178992" y="3234630"/>
            <a:ext cx="3173135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O₂ — Кычкылтек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8178992" y="3637756"/>
            <a:ext cx="3173135" cy="2480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Абанын ~21% — дем алуу үчүн керек.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7994648" y="4214813"/>
            <a:ext cx="3541822" cy="1267916"/>
          </a:xfrm>
          <a:prstGeom prst="roundRect">
            <a:avLst>
              <a:gd name="adj" fmla="val 5479"/>
            </a:avLst>
          </a:prstGeom>
          <a:solidFill>
            <a:srgbClr val="FFFFFF">
              <a:alpha val="95000"/>
            </a:srgbClr>
          </a:solidFill>
          <a:ln w="19050">
            <a:solidFill>
              <a:srgbClr val="C7C7D0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178992" y="4399161"/>
            <a:ext cx="3173135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CO₂ — Көмүр кычкыл газы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8178992" y="4802287"/>
            <a:ext cx="3173135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Абанын аз бөлүгү — өсүмдүктөр колдонот.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7994648" y="5645448"/>
            <a:ext cx="3541822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Абанын молекулалары </a:t>
            </a:r>
            <a:pPr algn="l" indent="0" marL="0">
              <a:lnSpc>
                <a:spcPct val="125000"/>
              </a:lnSpc>
              <a:buNone/>
            </a:pPr>
            <a:r>
              <a:rPr lang="en-US" sz="130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0"/>
              </a:rPr>
              <a:t>эмне үчүн ажырашкан?</a:t>
            </a:r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 Сүрөт менен көрсөтүңүз!</a:t>
            </a:r>
            <a:endParaRPr 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926666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3-топ: Катуу нерселер</a:t>
            </a:r>
            <a:endParaRPr lang="en-US" sz="37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874738"/>
            <a:ext cx="2009923" cy="200997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4120952"/>
            <a:ext cx="346542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Темир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475" y="4529634"/>
            <a:ext cx="346542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Атомдор катуу тартипте жайгашкан. Кыймылдабайт — ошондуктан темир катуу.</a:t>
            </a:r>
            <a:endParaRPr lang="en-US" sz="14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3135" y="1874738"/>
            <a:ext cx="2009923" cy="200997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363135" y="4120952"/>
            <a:ext cx="346542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Жыгач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4363135" y="4529634"/>
            <a:ext cx="346542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Молекулалар бири-бирине бекем байланышкан. Форма өзгөрбөйт.</a:t>
            </a:r>
            <a:endParaRPr lang="en-US" sz="14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4794" y="1874738"/>
            <a:ext cx="2009923" cy="2009973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064794" y="4120952"/>
            <a:ext cx="346542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Таш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8064794" y="4529634"/>
            <a:ext cx="346542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Атомдордун байланышы өтө күчтүү — ошондуктан таш сынбайт.</a:t>
            </a:r>
            <a:endParaRPr lang="en-US" sz="1450" dirty="0"/>
          </a:p>
        </p:txBody>
      </p:sp>
      <p:sp>
        <p:nvSpPr>
          <p:cNvPr id="12" name="Text 7"/>
          <p:cNvSpPr/>
          <p:nvPr/>
        </p:nvSpPr>
        <p:spPr>
          <a:xfrm>
            <a:off x="661475" y="5649516"/>
            <a:ext cx="114783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Катуу нерселердин атомдорунун байланышын чийиңиз жана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0"/>
              </a:rPr>
              <a:t>эмне үчүн форма өзгөрбөйт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 деген суроого жооп бериңиз.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84852"/>
            <a:ext cx="10868745" cy="489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0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4-топ: Жылуулук жана молекулалар</a:t>
            </a:r>
            <a:endParaRPr lang="en-US" sz="30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806873"/>
            <a:ext cx="6931050" cy="392767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80659" y="1489246"/>
            <a:ext cx="3555812" cy="4891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Жылуулук молекулаларга кандай таасир этет?</a:t>
            </a:r>
            <a:endParaRPr lang="en-US" sz="150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9296" y="2120255"/>
            <a:ext cx="234746" cy="234752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489242" y="2115443"/>
            <a:ext cx="3047229" cy="2445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Жылуулук көбөйөт</a:t>
            </a:r>
            <a:endParaRPr lang="en-US" sz="1500" dirty="0"/>
          </a:p>
        </p:txBody>
      </p:sp>
      <p:sp>
        <p:nvSpPr>
          <p:cNvPr id="7" name="Text 3"/>
          <p:cNvSpPr/>
          <p:nvPr/>
        </p:nvSpPr>
        <p:spPr>
          <a:xfrm>
            <a:off x="8489242" y="2489597"/>
            <a:ext cx="3047229" cy="4577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2000"/>
              </a:lnSpc>
              <a:buNone/>
            </a:pPr>
            <a:r>
              <a:rPr lang="en-US" sz="12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Молекулалар </a:t>
            </a:r>
            <a:pPr algn="l" indent="0" marL="0">
              <a:lnSpc>
                <a:spcPct val="122000"/>
              </a:lnSpc>
              <a:buNone/>
            </a:pPr>
            <a:r>
              <a:rPr lang="en-US" sz="120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0"/>
              </a:rPr>
              <a:t>тезирээк кыймылдай</a:t>
            </a:r>
            <a:pPr algn="l" indent="0" marL="0">
              <a:lnSpc>
                <a:spcPct val="122000"/>
              </a:lnSpc>
              <a:buNone/>
            </a:pPr>
            <a:r>
              <a:rPr lang="en-US" sz="12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 баштайт.</a:t>
            </a:r>
            <a:endParaRPr lang="en-US" sz="120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39296" y="3211463"/>
            <a:ext cx="234746" cy="234752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8489242" y="3206651"/>
            <a:ext cx="3047229" cy="2445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Молекулалар ажырашат</a:t>
            </a:r>
            <a:endParaRPr lang="en-US" sz="1500" dirty="0"/>
          </a:p>
        </p:txBody>
      </p:sp>
      <p:sp>
        <p:nvSpPr>
          <p:cNvPr id="10" name="Text 5"/>
          <p:cNvSpPr/>
          <p:nvPr/>
        </p:nvSpPr>
        <p:spPr>
          <a:xfrm>
            <a:off x="8489242" y="3580805"/>
            <a:ext cx="3047229" cy="2288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2000"/>
              </a:lnSpc>
              <a:buNone/>
            </a:pPr>
            <a:r>
              <a:rPr lang="en-US" sz="12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Байланыш бошоп, суу </a:t>
            </a:r>
            <a:pPr algn="l" indent="0" marL="0">
              <a:lnSpc>
                <a:spcPct val="122000"/>
              </a:lnSpc>
              <a:buNone/>
            </a:pPr>
            <a:r>
              <a:rPr lang="en-US" sz="120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0"/>
              </a:rPr>
              <a:t>буу болуп</a:t>
            </a:r>
            <a:pPr algn="l" indent="0" marL="0">
              <a:lnSpc>
                <a:spcPct val="122000"/>
              </a:lnSpc>
              <a:buNone/>
            </a:pPr>
            <a:r>
              <a:rPr lang="en-US" sz="12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 айланат.</a:t>
            </a:r>
            <a:endParaRPr lang="en-US" sz="1200" dirty="0"/>
          </a:p>
        </p:txBody>
      </p:sp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039296" y="4073773"/>
            <a:ext cx="234746" cy="234752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8489242" y="4068961"/>
            <a:ext cx="3047229" cy="2445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0"/>
              </a:rPr>
              <a:t>Практикалык тажрыйба</a:t>
            </a:r>
            <a:endParaRPr lang="en-US" sz="1500" dirty="0"/>
          </a:p>
        </p:txBody>
      </p:sp>
      <p:sp>
        <p:nvSpPr>
          <p:cNvPr id="13" name="Text 7"/>
          <p:cNvSpPr/>
          <p:nvPr/>
        </p:nvSpPr>
        <p:spPr>
          <a:xfrm>
            <a:off x="8489242" y="4443115"/>
            <a:ext cx="3047229" cy="68669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2000"/>
              </a:lnSpc>
              <a:buNone/>
            </a:pPr>
            <a:r>
              <a:rPr lang="en-US" sz="12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Суу кайнатуу: молекулалардын кыймылын байкаңыз жана сүрөт менен түшүндүрүңүз.</a:t>
            </a:r>
            <a:endParaRPr lang="en-US" sz="1200" dirty="0"/>
          </a:p>
        </p:txBody>
      </p:sp>
      <p:sp>
        <p:nvSpPr>
          <p:cNvPr id="14" name="Shape 8"/>
          <p:cNvSpPr/>
          <p:nvPr/>
        </p:nvSpPr>
        <p:spPr>
          <a:xfrm>
            <a:off x="7980659" y="5275560"/>
            <a:ext cx="3555812" cy="769144"/>
          </a:xfrm>
          <a:prstGeom prst="roundRect">
            <a:avLst>
              <a:gd name="adj" fmla="val 8548"/>
            </a:avLst>
          </a:prstGeom>
          <a:solidFill>
            <a:srgbClr val="B6FCB8"/>
          </a:solidFill>
          <a:ln/>
        </p:spPr>
      </p:sp>
      <p:pic>
        <p:nvPicPr>
          <p:cNvPr id="15" name="Image 4" descr="preencoded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37123" y="5472410"/>
            <a:ext cx="195654" cy="156468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8489242" y="5431234"/>
            <a:ext cx="2890765" cy="4577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2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0"/>
              </a:rPr>
              <a:t>Суу буу болушу — молекулалардын жылуулуктан ажырашуусу!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2026-10-23T09:09:15Z</dcterms:created>
  <dcterms:modified xsi:type="dcterms:W3CDTF">2026-10-23T09:09:15Z</dcterms:modified>
</cp:coreProperties>
</file>