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embeddedFontLst>
    <p:embeddedFont>
      <p:font typeface="Andika"/>
      <p:regular r:id="rId201314"/>
    </p:embeddedFont>
    <p:embeddedFont>
      <p:font typeface="Andika Bold"/>
      <p:regular r:id="rId201315"/>
    </p:embeddedFont>
    <p:embeddedFont>
      <p:font typeface="Noto Sans ExtraBold"/>
      <p:regular r:id="rId20131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Окуучулардан сандарды кайсы жерлерден көргөнүн сураңыз.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Окуучулардан бүгүн кайсы санды жана кайсы жерде колдонорун бир сүйлөм менен айтуусун сураңыз.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jpeg"/><Relationship Id="rId2" Type="http://schemas.openxmlformats.org/officeDocument/2006/relationships/image" Target="../media/image-1002-2.png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2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FFF7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38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2">
    <p:bg>
      <p:bgPr>
        <a:solidFill>
          <a:srgbClr val="FFF7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slideLayout" Target="../slideLayouts/slideLayout3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63578" y="1803400"/>
            <a:ext cx="10464538" cy="3251795"/>
          </a:xfrm>
          <a:prstGeom prst="rect">
            <a:avLst/>
          </a:prstGeom>
          <a:solidFill>
            <a:srgbClr val="F0E2C9"/>
          </a:solidFill>
          <a:ln/>
        </p:spPr>
      </p:sp>
      <p:sp>
        <p:nvSpPr>
          <p:cNvPr id="3" name="Text 1"/>
          <p:cNvSpPr/>
          <p:nvPr/>
        </p:nvSpPr>
        <p:spPr>
          <a:xfrm>
            <a:off x="1244569" y="2225675"/>
            <a:ext cx="9702557" cy="17272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6800" spc="-68" kern="1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Сандар биздин жашообузда</a:t>
            </a:r>
            <a:endParaRPr lang="en-US" sz="6800" dirty="0"/>
          </a:p>
        </p:txBody>
      </p:sp>
      <p:sp>
        <p:nvSpPr>
          <p:cNvPr id="4" name="Text 2"/>
          <p:cNvSpPr/>
          <p:nvPr/>
        </p:nvSpPr>
        <p:spPr>
          <a:xfrm>
            <a:off x="1244569" y="4271010"/>
            <a:ext cx="10083548" cy="441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Күн сайын көрөбүз, окуйбуз, колдонобуз.</a:t>
            </a:r>
            <a:endParaRPr 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578" y="995167"/>
            <a:ext cx="10464538" cy="540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3000"/>
              </a:lnSpc>
              <a:buNone/>
            </a:pPr>
            <a:r>
              <a:rPr lang="en-US" sz="38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Сабактын максаты</a:t>
            </a:r>
            <a:endParaRPr lang="en-US" sz="3800" dirty="0"/>
          </a:p>
        </p:txBody>
      </p:sp>
      <p:sp>
        <p:nvSpPr>
          <p:cNvPr id="3" name="Shape 1"/>
          <p:cNvSpPr/>
          <p:nvPr/>
        </p:nvSpPr>
        <p:spPr>
          <a:xfrm>
            <a:off x="863578" y="1916509"/>
            <a:ext cx="3284951" cy="3987602"/>
          </a:xfrm>
          <a:prstGeom prst="rect">
            <a:avLst/>
          </a:prstGeom>
          <a:solidFill>
            <a:srgbClr val="FBE7C2"/>
          </a:solidFill>
          <a:ln/>
        </p:spPr>
      </p:sp>
      <p:sp>
        <p:nvSpPr>
          <p:cNvPr id="4" name="Text 2"/>
          <p:cNvSpPr/>
          <p:nvPr/>
        </p:nvSpPr>
        <p:spPr>
          <a:xfrm>
            <a:off x="1092173" y="2184797"/>
            <a:ext cx="2827763" cy="101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Маанисин түшүндүрүү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1092173" y="3479244"/>
            <a:ext cx="2827763" cy="22096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Сандардын күнүмдүк жашоодогу маанисин түшүндүрүү.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4453322" y="1916509"/>
            <a:ext cx="3284951" cy="3987602"/>
          </a:xfrm>
          <a:prstGeom prst="rect">
            <a:avLst/>
          </a:prstGeom>
          <a:solidFill>
            <a:srgbClr val="DCEBD3"/>
          </a:solidFill>
          <a:ln/>
        </p:spPr>
      </p:sp>
      <p:sp>
        <p:nvSpPr>
          <p:cNvPr id="7" name="Text 5"/>
          <p:cNvSpPr/>
          <p:nvPr/>
        </p:nvSpPr>
        <p:spPr>
          <a:xfrm>
            <a:off x="4681916" y="2184797"/>
            <a:ext cx="2827763" cy="101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Окуу жана колдонуу</a:t>
            </a:r>
            <a:endParaRPr lang="en-US" sz="3200" dirty="0"/>
          </a:p>
        </p:txBody>
      </p:sp>
      <p:sp>
        <p:nvSpPr>
          <p:cNvPr id="8" name="Text 6"/>
          <p:cNvSpPr/>
          <p:nvPr/>
        </p:nvSpPr>
        <p:spPr>
          <a:xfrm>
            <a:off x="4681916" y="3479244"/>
            <a:ext cx="2827763" cy="22096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Сандарды окуу, салыштыруу жана туура колдонуу көндүмүн бекемдөө.</a:t>
            </a:r>
            <a:endParaRPr lang="en-US" sz="2400" dirty="0"/>
          </a:p>
        </p:txBody>
      </p:sp>
      <p:sp>
        <p:nvSpPr>
          <p:cNvPr id="9" name="Shape 7"/>
          <p:cNvSpPr/>
          <p:nvPr/>
        </p:nvSpPr>
        <p:spPr>
          <a:xfrm>
            <a:off x="8043066" y="1916509"/>
            <a:ext cx="3284951" cy="3987602"/>
          </a:xfrm>
          <a:prstGeom prst="rect">
            <a:avLst/>
          </a:prstGeom>
          <a:solidFill>
            <a:srgbClr val="F8D6CB"/>
          </a:solidFill>
          <a:ln/>
        </p:spPr>
      </p:sp>
      <p:sp>
        <p:nvSpPr>
          <p:cNvPr id="10" name="Text 8"/>
          <p:cNvSpPr/>
          <p:nvPr/>
        </p:nvSpPr>
        <p:spPr>
          <a:xfrm>
            <a:off x="8271660" y="2184797"/>
            <a:ext cx="2827763" cy="101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Байкоо жана бирге иштөө</a:t>
            </a:r>
            <a:endParaRPr lang="en-US" sz="3200" dirty="0"/>
          </a:p>
        </p:txBody>
      </p:sp>
      <p:sp>
        <p:nvSpPr>
          <p:cNvPr id="11" name="Text 9"/>
          <p:cNvSpPr/>
          <p:nvPr/>
        </p:nvSpPr>
        <p:spPr>
          <a:xfrm>
            <a:off x="8271660" y="3479244"/>
            <a:ext cx="2827763" cy="22096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Байкоо жүргүзүүгө, ой жүгүртүүгө жана топто иштөөгө үйрөтүү.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578" y="904977"/>
            <a:ext cx="5994250" cy="10808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3000"/>
              </a:lnSpc>
              <a:buNone/>
            </a:pPr>
            <a:r>
              <a:rPr lang="en-US" sz="38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Сандар кайда кездешет?</a:t>
            </a:r>
            <a:endParaRPr lang="en-US" sz="3800" dirty="0"/>
          </a:p>
        </p:txBody>
      </p:sp>
      <p:sp>
        <p:nvSpPr>
          <p:cNvPr id="3" name="Text 1"/>
          <p:cNvSpPr/>
          <p:nvPr/>
        </p:nvSpPr>
        <p:spPr>
          <a:xfrm>
            <a:off x="863578" y="2380099"/>
            <a:ext cx="5994250" cy="8838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Үйдө, мектепте, көчөдө жана дүкөндө сандарды күн сайын көрөбүз.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863578" y="3631605"/>
            <a:ext cx="5994250" cy="20915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Саат</a:t>
            </a:r>
            <a:endParaRPr lang="en-US" sz="2400" dirty="0"/>
          </a:p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Календарь</a:t>
            </a:r>
            <a:endParaRPr lang="en-US" sz="2400" dirty="0"/>
          </a:p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Дарек жана телефон номери</a:t>
            </a:r>
            <a:endParaRPr lang="en-US" sz="2400" dirty="0"/>
          </a:p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Баалар жана упайлар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7721407" y="0"/>
            <a:ext cx="4470288" cy="6858000"/>
          </a:xfrm>
          <a:prstGeom prst="rect">
            <a:avLst/>
          </a:prstGeom>
          <a:solidFill>
            <a:srgbClr val="F0E2C9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6199" y="304800"/>
            <a:ext cx="3860703" cy="62484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578" y="904977"/>
            <a:ext cx="6400640" cy="10808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3000"/>
              </a:lnSpc>
              <a:buNone/>
            </a:pPr>
            <a:r>
              <a:rPr lang="en-US" sz="38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Сандар убакытты билүүгө жардам берет</a:t>
            </a:r>
            <a:endParaRPr lang="en-US" sz="3800" dirty="0"/>
          </a:p>
        </p:txBody>
      </p:sp>
      <p:sp>
        <p:nvSpPr>
          <p:cNvPr id="3" name="Text 1"/>
          <p:cNvSpPr/>
          <p:nvPr/>
        </p:nvSpPr>
        <p:spPr>
          <a:xfrm>
            <a:off x="863578" y="2380099"/>
            <a:ext cx="6400640" cy="8838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Сааттагы сандар убакытты аныктоого, күн тартибин түзүүгө жардам берет.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863578" y="3631605"/>
            <a:ext cx="6400640" cy="15416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Сабак саат канчада башталат?</a:t>
            </a:r>
            <a:endParaRPr lang="en-US" sz="2400" dirty="0"/>
          </a:p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Тыныгуу качан болот?</a:t>
            </a:r>
            <a:endParaRPr lang="en-US" sz="2400" dirty="0"/>
          </a:p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Үйгө качан кайтабыз?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8127797" y="0"/>
            <a:ext cx="4063898" cy="6858000"/>
          </a:xfrm>
          <a:prstGeom prst="rect">
            <a:avLst/>
          </a:prstGeom>
          <a:solidFill>
            <a:srgbClr val="DCEBD3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83388" y="355600"/>
            <a:ext cx="3352716" cy="6146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962301" cy="6858000"/>
          </a:xfrm>
          <a:prstGeom prst="rect">
            <a:avLst/>
          </a:prstGeom>
          <a:solidFill>
            <a:srgbClr val="FBE7C2"/>
          </a:solidFill>
          <a:ln/>
        </p:spPr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591" y="355600"/>
            <a:ext cx="3251119" cy="614680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4876678" y="508000"/>
            <a:ext cx="977578" cy="495796"/>
          </a:xfrm>
          <a:prstGeom prst="roundRect">
            <a:avLst>
              <a:gd name="adj" fmla="val 49999"/>
            </a:avLst>
          </a:prstGeom>
          <a:solidFill>
            <a:srgbClr val="FAE9D1"/>
          </a:solidFill>
          <a:ln/>
        </p:spPr>
      </p:sp>
      <p:sp>
        <p:nvSpPr>
          <p:cNvPr id="5" name="Text 2"/>
          <p:cNvSpPr/>
          <p:nvPr/>
        </p:nvSpPr>
        <p:spPr>
          <a:xfrm>
            <a:off x="5054474" y="634676"/>
            <a:ext cx="1231572" cy="292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900" b="1" spc="38" kern="100" dirty="0">
                <a:solidFill>
                  <a:srgbClr val="2B2118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Акча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4876678" y="1273773"/>
            <a:ext cx="6705432" cy="1621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3000"/>
              </a:lnSpc>
              <a:buNone/>
            </a:pPr>
            <a:r>
              <a:rPr lang="en-US" sz="38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Сандар акчаны туура пайдаланууга жардам берет</a:t>
            </a:r>
            <a:endParaRPr lang="en-US" sz="3800" dirty="0"/>
          </a:p>
        </p:txBody>
      </p:sp>
      <p:sp>
        <p:nvSpPr>
          <p:cNvPr id="7" name="Text 4"/>
          <p:cNvSpPr/>
          <p:nvPr/>
        </p:nvSpPr>
        <p:spPr>
          <a:xfrm>
            <a:off x="4876678" y="3289340"/>
            <a:ext cx="6705432" cy="8838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Бааны окуйбуз, акчаны санайбыз жана сатып алууну пландайбыз.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4876678" y="4540845"/>
            <a:ext cx="6705432" cy="15416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Дүкөндөгү бааларды салыштыруу</a:t>
            </a:r>
            <a:endParaRPr lang="en-US" sz="2400" dirty="0"/>
          </a:p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Канча сом керек экенин эсептөө</a:t>
            </a:r>
            <a:endParaRPr lang="en-US" sz="2400" dirty="0"/>
          </a:p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Кайтарым акчаны текшерүү</a:t>
            </a:r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63578" y="863600"/>
            <a:ext cx="1845522" cy="495796"/>
          </a:xfrm>
          <a:prstGeom prst="roundRect">
            <a:avLst>
              <a:gd name="adj" fmla="val 49999"/>
            </a:avLst>
          </a:prstGeom>
          <a:solidFill>
            <a:srgbClr val="FAE9D1"/>
          </a:solidFill>
          <a:ln/>
        </p:spPr>
      </p:sp>
      <p:sp>
        <p:nvSpPr>
          <p:cNvPr id="3" name="Text 1"/>
          <p:cNvSpPr/>
          <p:nvPr/>
        </p:nvSpPr>
        <p:spPr>
          <a:xfrm>
            <a:off x="1041374" y="990276"/>
            <a:ext cx="2099515" cy="2925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900" b="1" spc="38" kern="100" dirty="0">
                <a:solidFill>
                  <a:srgbClr val="2B2118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Коопсуздук</a:t>
            </a: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863578" y="1629373"/>
            <a:ext cx="5994250" cy="10808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3000"/>
              </a:lnSpc>
              <a:buNone/>
            </a:pPr>
            <a:r>
              <a:rPr lang="en-US" sz="38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Сандар жолдо жана коопсуздукта керек</a:t>
            </a:r>
            <a:endParaRPr lang="en-US" sz="3800" dirty="0"/>
          </a:p>
        </p:txBody>
      </p:sp>
      <p:sp>
        <p:nvSpPr>
          <p:cNvPr id="5" name="Text 3"/>
          <p:cNvSpPr/>
          <p:nvPr/>
        </p:nvSpPr>
        <p:spPr>
          <a:xfrm>
            <a:off x="863578" y="3104495"/>
            <a:ext cx="5994250" cy="8838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Үйдүн номерин, автобустун номерин жана жол белгилерин тааныйбыз.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863578" y="4356001"/>
            <a:ext cx="5994250" cy="15416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Үйдүн дареги</a:t>
            </a:r>
            <a:endParaRPr lang="en-US" sz="2400" dirty="0"/>
          </a:p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Автобустун номери</a:t>
            </a:r>
            <a:endParaRPr lang="en-US" sz="2400" dirty="0"/>
          </a:p>
          <a:p>
            <a:pPr algn="l" marL="487680" indent="-487680">
              <a:lnSpc>
                <a:spcPct val="121000"/>
              </a:lnSpc>
              <a:buSzPct val="100000"/>
              <a:buChar char="•"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Жол чырагындагы секунддар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7721407" y="0"/>
            <a:ext cx="4470288" cy="6858000"/>
          </a:xfrm>
          <a:prstGeom prst="rect">
            <a:avLst/>
          </a:prstGeom>
          <a:solidFill>
            <a:srgbClr val="D3E3F5"/>
          </a:solidFill>
          <a:ln/>
        </p:spPr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6199" y="304800"/>
            <a:ext cx="3860703" cy="6248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578" y="904977"/>
            <a:ext cx="10464538" cy="540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3000"/>
              </a:lnSpc>
              <a:buNone/>
            </a:pPr>
            <a:r>
              <a:rPr lang="en-US" sz="38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Оюн: «Санды тап жана түшүндүр»</a:t>
            </a:r>
            <a:endParaRPr lang="en-US" sz="3800" dirty="0"/>
          </a:p>
        </p:txBody>
      </p:sp>
      <p:sp>
        <p:nvSpPr>
          <p:cNvPr id="3" name="Text 1"/>
          <p:cNvSpPr/>
          <p:nvPr/>
        </p:nvSpPr>
        <p:spPr>
          <a:xfrm>
            <a:off x="863578" y="1839655"/>
            <a:ext cx="11074123" cy="441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Санды тап. Анын маанисин айт. Өз мисалыңды келтир.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863578" y="2649240"/>
            <a:ext cx="3183354" cy="2471440"/>
          </a:xfrm>
          <a:prstGeom prst="rect">
            <a:avLst/>
          </a:prstGeom>
          <a:solidFill>
            <a:srgbClr val="FBE7C2"/>
          </a:solidFill>
          <a:ln/>
        </p:spPr>
      </p:sp>
      <p:sp>
        <p:nvSpPr>
          <p:cNvPr id="5" name="Text 3"/>
          <p:cNvSpPr/>
          <p:nvPr/>
        </p:nvSpPr>
        <p:spPr>
          <a:xfrm>
            <a:off x="1092173" y="2877840"/>
            <a:ext cx="978669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01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1092173" y="3304580"/>
            <a:ext cx="2726165" cy="19050"/>
          </a:xfrm>
          <a:prstGeom prst="rect">
            <a:avLst/>
          </a:prstGeom>
          <a:solidFill>
            <a:srgbClr val="E9A23B"/>
          </a:solidFill>
          <a:ln/>
        </p:spPr>
      </p:sp>
      <p:sp>
        <p:nvSpPr>
          <p:cNvPr id="7" name="Text 5"/>
          <p:cNvSpPr/>
          <p:nvPr/>
        </p:nvSpPr>
        <p:spPr>
          <a:xfrm>
            <a:off x="1092173" y="3543002"/>
            <a:ext cx="2726165" cy="889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Сүрөттөн санды тап</a:t>
            </a:r>
            <a:endParaRPr lang="en-US" sz="2800" dirty="0"/>
          </a:p>
        </p:txBody>
      </p:sp>
      <p:sp>
        <p:nvSpPr>
          <p:cNvPr id="8" name="Shape 6"/>
          <p:cNvSpPr/>
          <p:nvPr/>
        </p:nvSpPr>
        <p:spPr>
          <a:xfrm>
            <a:off x="4504121" y="2649240"/>
            <a:ext cx="3183354" cy="2471440"/>
          </a:xfrm>
          <a:prstGeom prst="rect">
            <a:avLst/>
          </a:prstGeom>
          <a:solidFill>
            <a:srgbClr val="DCEBD3"/>
          </a:solidFill>
          <a:ln/>
        </p:spPr>
      </p:sp>
      <p:sp>
        <p:nvSpPr>
          <p:cNvPr id="9" name="Text 7"/>
          <p:cNvSpPr/>
          <p:nvPr/>
        </p:nvSpPr>
        <p:spPr>
          <a:xfrm>
            <a:off x="4732715" y="2877840"/>
            <a:ext cx="978669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02</a:t>
            </a:r>
            <a:endParaRPr lang="en-US" sz="2400" dirty="0"/>
          </a:p>
        </p:txBody>
      </p:sp>
      <p:sp>
        <p:nvSpPr>
          <p:cNvPr id="10" name="Shape 8"/>
          <p:cNvSpPr/>
          <p:nvPr/>
        </p:nvSpPr>
        <p:spPr>
          <a:xfrm>
            <a:off x="4732715" y="3304580"/>
            <a:ext cx="2726165" cy="19050"/>
          </a:xfrm>
          <a:prstGeom prst="rect">
            <a:avLst/>
          </a:prstGeom>
          <a:solidFill>
            <a:srgbClr val="E9A23B"/>
          </a:solidFill>
          <a:ln/>
        </p:spPr>
      </p:sp>
      <p:sp>
        <p:nvSpPr>
          <p:cNvPr id="11" name="Text 9"/>
          <p:cNvSpPr/>
          <p:nvPr/>
        </p:nvSpPr>
        <p:spPr>
          <a:xfrm>
            <a:off x="4732715" y="3543002"/>
            <a:ext cx="2726165" cy="889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Ал эмнени билдирет?</a:t>
            </a:r>
            <a:endParaRPr lang="en-US" sz="2800" dirty="0"/>
          </a:p>
        </p:txBody>
      </p:sp>
      <p:sp>
        <p:nvSpPr>
          <p:cNvPr id="12" name="Shape 10"/>
          <p:cNvSpPr/>
          <p:nvPr/>
        </p:nvSpPr>
        <p:spPr>
          <a:xfrm>
            <a:off x="8144663" y="2649240"/>
            <a:ext cx="3183354" cy="2471440"/>
          </a:xfrm>
          <a:prstGeom prst="rect">
            <a:avLst/>
          </a:prstGeom>
          <a:solidFill>
            <a:srgbClr val="D3E3F5"/>
          </a:solidFill>
          <a:ln/>
        </p:spPr>
      </p:sp>
      <p:sp>
        <p:nvSpPr>
          <p:cNvPr id="13" name="Text 11"/>
          <p:cNvSpPr/>
          <p:nvPr/>
        </p:nvSpPr>
        <p:spPr>
          <a:xfrm>
            <a:off x="8373258" y="2877840"/>
            <a:ext cx="978669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03</a:t>
            </a:r>
            <a:endParaRPr lang="en-US" sz="2400" dirty="0"/>
          </a:p>
        </p:txBody>
      </p:sp>
      <p:sp>
        <p:nvSpPr>
          <p:cNvPr id="14" name="Shape 12"/>
          <p:cNvSpPr/>
          <p:nvPr/>
        </p:nvSpPr>
        <p:spPr>
          <a:xfrm>
            <a:off x="8373258" y="3304580"/>
            <a:ext cx="2726165" cy="19050"/>
          </a:xfrm>
          <a:prstGeom prst="rect">
            <a:avLst/>
          </a:prstGeom>
          <a:solidFill>
            <a:srgbClr val="E9A23B"/>
          </a:solidFill>
          <a:ln/>
        </p:spPr>
      </p:sp>
      <p:sp>
        <p:nvSpPr>
          <p:cNvPr id="15" name="Text 13"/>
          <p:cNvSpPr/>
          <p:nvPr/>
        </p:nvSpPr>
        <p:spPr>
          <a:xfrm>
            <a:off x="8373258" y="3543002"/>
            <a:ext cx="2726165" cy="1333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Өз мисалыңды айт</a:t>
            </a:r>
            <a:endParaRPr lang="en-US" sz="2800" dirty="0"/>
          </a:p>
        </p:txBody>
      </p:sp>
      <p:sp>
        <p:nvSpPr>
          <p:cNvPr id="16" name="Shape 14"/>
          <p:cNvSpPr/>
          <p:nvPr/>
        </p:nvSpPr>
        <p:spPr>
          <a:xfrm>
            <a:off x="863578" y="5501680"/>
            <a:ext cx="10464538" cy="1203920"/>
          </a:xfrm>
          <a:prstGeom prst="roundRect">
            <a:avLst>
              <a:gd name="adj" fmla="val 22785"/>
            </a:avLst>
          </a:prstGeom>
          <a:solidFill>
            <a:srgbClr val="FAE9D1"/>
          </a:solidFill>
          <a:ln/>
        </p:spPr>
      </p:sp>
      <p:sp>
        <p:nvSpPr>
          <p:cNvPr id="17" name="Text 15"/>
          <p:cNvSpPr/>
          <p:nvPr/>
        </p:nvSpPr>
        <p:spPr>
          <a:xfrm>
            <a:off x="1168371" y="5896015"/>
            <a:ext cx="10464538" cy="441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Мисал: 7 саны — жашым. 12 саны — сааттагы сан.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578" y="901287"/>
            <a:ext cx="10464538" cy="4857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3000"/>
              </a:lnSpc>
              <a:buNone/>
            </a:pPr>
            <a:r>
              <a:rPr lang="en-US" sz="34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Топтук иш: үч топтун тапшырмасы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863578" y="1690489"/>
            <a:ext cx="5079873" cy="2421434"/>
          </a:xfrm>
          <a:prstGeom prst="rect">
            <a:avLst/>
          </a:prstGeom>
          <a:solidFill>
            <a:srgbClr val="FBE7C2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3578" y="1690489"/>
            <a:ext cx="547872" cy="54788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63578" y="2471873"/>
            <a:ext cx="5079873" cy="3994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5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1-топ «Саат»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863578" y="3100699"/>
            <a:ext cx="5079873" cy="3142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Убакытты аныктап, күн тартибин түзөт.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6248244" y="1690489"/>
            <a:ext cx="5079873" cy="2421434"/>
          </a:xfrm>
          <a:prstGeom prst="rect">
            <a:avLst/>
          </a:prstGeom>
          <a:solidFill>
            <a:srgbClr val="DCEBD3"/>
          </a:solidFill>
          <a:ln/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244" y="1690489"/>
            <a:ext cx="547872" cy="54788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248244" y="2471873"/>
            <a:ext cx="5079873" cy="3994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5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2-топ «Дүкөн»</a:t>
            </a:r>
            <a:endParaRPr lang="en-US" sz="2500" dirty="0"/>
          </a:p>
        </p:txBody>
      </p:sp>
      <p:sp>
        <p:nvSpPr>
          <p:cNvPr id="10" name="Text 6"/>
          <p:cNvSpPr/>
          <p:nvPr/>
        </p:nvSpPr>
        <p:spPr>
          <a:xfrm>
            <a:off x="6248244" y="3100699"/>
            <a:ext cx="5079873" cy="6284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Буюмдардын баасын кошуп, сатып алууну эсептейт.</a:t>
            </a:r>
            <a:endParaRPr lang="en-US" sz="1800" dirty="0"/>
          </a:p>
        </p:txBody>
      </p:sp>
      <p:sp>
        <p:nvSpPr>
          <p:cNvPr id="11" name="Shape 7"/>
          <p:cNvSpPr/>
          <p:nvPr/>
        </p:nvSpPr>
        <p:spPr>
          <a:xfrm>
            <a:off x="863578" y="4416723"/>
            <a:ext cx="5079873" cy="2421434"/>
          </a:xfrm>
          <a:prstGeom prst="rect">
            <a:avLst/>
          </a:prstGeom>
          <a:solidFill>
            <a:srgbClr val="D3E3F5"/>
          </a:solidFill>
          <a:ln/>
        </p:spPr>
      </p:sp>
      <p:pic>
        <p:nvPicPr>
          <p:cNvPr id="12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578" y="4416723"/>
            <a:ext cx="547872" cy="547886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63578" y="5198107"/>
            <a:ext cx="5079873" cy="7989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5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3-топ «Сандар кайда жашайт?»</a:t>
            </a:r>
            <a:endParaRPr lang="en-US" sz="2500" dirty="0"/>
          </a:p>
        </p:txBody>
      </p:sp>
      <p:sp>
        <p:nvSpPr>
          <p:cNvPr id="14" name="Text 9"/>
          <p:cNvSpPr/>
          <p:nvPr/>
        </p:nvSpPr>
        <p:spPr>
          <a:xfrm>
            <a:off x="863578" y="6226388"/>
            <a:ext cx="5079873" cy="6284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Үйдүн, автобустун жана календардын сандарын түшүндүрөт.</a:t>
            </a:r>
            <a:endParaRPr lang="en-US" sz="1800" dirty="0"/>
          </a:p>
        </p:txBody>
      </p:sp>
      <p:sp>
        <p:nvSpPr>
          <p:cNvPr id="15" name="Shape 10"/>
          <p:cNvSpPr/>
          <p:nvPr/>
        </p:nvSpPr>
        <p:spPr>
          <a:xfrm>
            <a:off x="6248244" y="4416723"/>
            <a:ext cx="5079873" cy="2421434"/>
          </a:xfrm>
          <a:prstGeom prst="rect">
            <a:avLst/>
          </a:prstGeom>
          <a:solidFill>
            <a:srgbClr val="F0E2C9"/>
          </a:solidFill>
          <a:ln/>
        </p:spPr>
      </p:sp>
      <p:sp>
        <p:nvSpPr>
          <p:cNvPr id="16" name="Text 11"/>
          <p:cNvSpPr/>
          <p:nvPr/>
        </p:nvSpPr>
        <p:spPr>
          <a:xfrm>
            <a:off x="6248244" y="4433406"/>
            <a:ext cx="5079873" cy="6284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Ар бир топ өз ишин коргойт жана сандын турмуштагы маанисин айтып берет.</a:t>
            </a:r>
            <a:endParaRPr lang="en-US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578" y="904977"/>
            <a:ext cx="10464538" cy="540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3000"/>
              </a:lnSpc>
              <a:buNone/>
            </a:pPr>
            <a:r>
              <a:rPr lang="en-US" sz="38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Бекемдөө: турмуштук кырдаалдар</a:t>
            </a:r>
            <a:endParaRPr lang="en-US" sz="3800" dirty="0"/>
          </a:p>
        </p:txBody>
      </p:sp>
      <p:sp>
        <p:nvSpPr>
          <p:cNvPr id="3" name="Text 1"/>
          <p:cNvSpPr/>
          <p:nvPr/>
        </p:nvSpPr>
        <p:spPr>
          <a:xfrm>
            <a:off x="863578" y="1839655"/>
            <a:ext cx="11074123" cy="441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Ойлон. Эсепте. Жообуңду түшүндүр.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863578" y="2649240"/>
            <a:ext cx="3284951" cy="3345160"/>
          </a:xfrm>
          <a:prstGeom prst="rect">
            <a:avLst/>
          </a:prstGeom>
          <a:solidFill>
            <a:srgbClr val="FBE7C2"/>
          </a:solidFill>
          <a:ln/>
        </p:spPr>
      </p:sp>
      <p:sp>
        <p:nvSpPr>
          <p:cNvPr id="5" name="Text 3"/>
          <p:cNvSpPr/>
          <p:nvPr/>
        </p:nvSpPr>
        <p:spPr>
          <a:xfrm>
            <a:off x="1066773" y="2914352"/>
            <a:ext cx="2878562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Убакыт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1066773" y="3640475"/>
            <a:ext cx="2878562" cy="17676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Сабак 8:00дө башталса, мектепке качан келесиң?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4453322" y="2649240"/>
            <a:ext cx="3284951" cy="3345160"/>
          </a:xfrm>
          <a:prstGeom prst="rect">
            <a:avLst/>
          </a:prstGeom>
          <a:solidFill>
            <a:srgbClr val="DCEBD3"/>
          </a:solidFill>
          <a:ln/>
        </p:spPr>
      </p:sp>
      <p:sp>
        <p:nvSpPr>
          <p:cNvPr id="8" name="Text 6"/>
          <p:cNvSpPr/>
          <p:nvPr/>
        </p:nvSpPr>
        <p:spPr>
          <a:xfrm>
            <a:off x="4656517" y="2914352"/>
            <a:ext cx="2878562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Акча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4656517" y="3640475"/>
            <a:ext cx="2878562" cy="17676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Дептер 20 сом, калем 10 сом болсо, экөөнө канча сом керек?</a:t>
            </a:r>
            <a:endParaRPr lang="en-US" sz="2400" dirty="0"/>
          </a:p>
        </p:txBody>
      </p:sp>
      <p:sp>
        <p:nvSpPr>
          <p:cNvPr id="10" name="Shape 8"/>
          <p:cNvSpPr/>
          <p:nvPr/>
        </p:nvSpPr>
        <p:spPr>
          <a:xfrm>
            <a:off x="8043066" y="2649240"/>
            <a:ext cx="3284951" cy="3345160"/>
          </a:xfrm>
          <a:prstGeom prst="rect">
            <a:avLst/>
          </a:prstGeom>
          <a:solidFill>
            <a:srgbClr val="D3E3F5"/>
          </a:solidFill>
          <a:ln/>
        </p:spPr>
      </p:sp>
      <p:sp>
        <p:nvSpPr>
          <p:cNvPr id="11" name="Text 9"/>
          <p:cNvSpPr/>
          <p:nvPr/>
        </p:nvSpPr>
        <p:spPr>
          <a:xfrm>
            <a:off x="8246261" y="2914352"/>
            <a:ext cx="2878562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Andika Bold" pitchFamily="34" charset="0"/>
                <a:ea typeface="Andika Bold" pitchFamily="34" charset="-122"/>
                <a:cs typeface="Andika Bold" pitchFamily="34" charset="-120"/>
              </a:rPr>
              <a:t>Дарек</a:t>
            </a:r>
            <a:endParaRPr lang="en-US" sz="2800" dirty="0"/>
          </a:p>
        </p:txBody>
      </p:sp>
      <p:sp>
        <p:nvSpPr>
          <p:cNvPr id="12" name="Text 10"/>
          <p:cNvSpPr/>
          <p:nvPr/>
        </p:nvSpPr>
        <p:spPr>
          <a:xfrm>
            <a:off x="8246261" y="3640475"/>
            <a:ext cx="2878562" cy="13257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Үйдүн номери 15 болсо, бул сан эмнени билдирет?</a:t>
            </a:r>
            <a:endParaRPr 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578" y="912241"/>
            <a:ext cx="10464538" cy="12515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93000"/>
              </a:lnSpc>
              <a:buNone/>
            </a:pPr>
            <a:r>
              <a:rPr lang="en-US" sz="4400" dirty="0">
                <a:solidFill>
                  <a:srgbClr val="2B2118"/>
                </a:solidFill>
                <a:latin typeface="Noto Sans ExtraBold" pitchFamily="34" charset="0"/>
                <a:ea typeface="Noto Sans ExtraBold" pitchFamily="34" charset="-122"/>
                <a:cs typeface="Noto Sans ExtraBold" pitchFamily="34" charset="-120"/>
              </a:rPr>
              <a:t>Жыйынтык: сандар бизге эмне үчүн керек?</a:t>
            </a:r>
            <a:endParaRPr lang="en-US" sz="4400" dirty="0"/>
          </a:p>
        </p:txBody>
      </p:sp>
      <p:sp>
        <p:nvSpPr>
          <p:cNvPr id="3" name="Shape 1"/>
          <p:cNvSpPr/>
          <p:nvPr/>
        </p:nvSpPr>
        <p:spPr>
          <a:xfrm>
            <a:off x="863578" y="2537420"/>
            <a:ext cx="5079873" cy="1782961"/>
          </a:xfrm>
          <a:prstGeom prst="rect">
            <a:avLst/>
          </a:prstGeom>
          <a:solidFill>
            <a:srgbClr val="FBE7C2"/>
          </a:solidFill>
          <a:ln/>
        </p:spPr>
      </p:sp>
      <p:sp>
        <p:nvSpPr>
          <p:cNvPr id="4" name="Text 2"/>
          <p:cNvSpPr/>
          <p:nvPr/>
        </p:nvSpPr>
        <p:spPr>
          <a:xfrm>
            <a:off x="1092173" y="2779355"/>
            <a:ext cx="4622684" cy="8838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Убакытты билүү үчүн</a:t>
            </a:r>
            <a:endParaRPr lang="en-US" sz="2400" dirty="0"/>
          </a:p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Акчаны эсептөө үчүн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6248244" y="2537420"/>
            <a:ext cx="5079873" cy="1782961"/>
          </a:xfrm>
          <a:prstGeom prst="rect">
            <a:avLst/>
          </a:prstGeom>
          <a:solidFill>
            <a:srgbClr val="DCEBD3"/>
          </a:solidFill>
          <a:ln/>
        </p:spPr>
      </p:sp>
      <p:sp>
        <p:nvSpPr>
          <p:cNvPr id="6" name="Text 4"/>
          <p:cNvSpPr/>
          <p:nvPr/>
        </p:nvSpPr>
        <p:spPr>
          <a:xfrm>
            <a:off x="6476838" y="2779355"/>
            <a:ext cx="4622684" cy="13257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Даректи жана номерди табуу үчүн</a:t>
            </a:r>
            <a:endParaRPr lang="en-US" sz="2400" dirty="0"/>
          </a:p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Туура чечим кабыл алуу үчүн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863578" y="4714716"/>
            <a:ext cx="10464538" cy="8838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400" dirty="0">
                <a:solidFill>
                  <a:srgbClr val="2B2118"/>
                </a:solidFill>
                <a:latin typeface="Andika" pitchFamily="34" charset="0"/>
                <a:ea typeface="Andika" pitchFamily="34" charset="-122"/>
                <a:cs typeface="Andika" pitchFamily="34" charset="-120"/>
              </a:rPr>
              <a:t>Күтүлүүчү натыйжа: окуучу сандарды турмуштагы мисалдар менен байланыштырып түшүндүрөт.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2026-10-20T15:09:12Z</dcterms:created>
  <dcterms:modified xsi:type="dcterms:W3CDTF">2026-10-20T15:09:12Z</dcterms:modified>
</cp:coreProperties>
</file>