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Noto Sans Bold"/>
      <p:regular r:id="rId201314"/>
    </p:embeddedFont>
    <p:embeddedFont>
      <p:font typeface="Noto Sans ExtraBold"/>
      <p:regular r:id="rId201315"/>
    </p:embeddedFont>
    <p:embeddedFont>
      <p:font typeface="Noto Sans"/>
      <p:regular r:id="rId201316"/>
    </p:embeddedFont>
    <p:embeddedFont>
      <p:font typeface="Noto Sans Medium"/>
      <p:regular r:id="rId2013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jpe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E3F4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2">
    <p:bg>
      <p:bgPr>
        <a:solidFill>
          <a:srgbClr val="E3F4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6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8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939581" y="0"/>
            <a:ext cx="7429909" cy="3011190"/>
          </a:xfrm>
          <a:prstGeom prst="roundRect">
            <a:avLst>
              <a:gd name="adj" fmla="val 20244"/>
            </a:avLst>
          </a:prstGeom>
          <a:solidFill>
            <a:srgbClr val="FFFFFF"/>
          </a:solidFill>
          <a:ln/>
          <a:effectLst>
            <a:outerShdw sx="100000" sy="100000" kx="0" ky="0" algn="bl" rotWithShape="0" blurRad="127" dist="62230" dir="5400000">
              <a:srgbClr val="1e2a4a">
                <a:alpha val="10000"/>
              </a:srgbClr>
            </a:outerShdw>
          </a:effectLst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20572" y="-609600"/>
            <a:ext cx="6667829" cy="7112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345971" y="312876"/>
            <a:ext cx="6845724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250" b="1" spc="100" kern="100" dirty="0">
                <a:solidFill>
                  <a:srgbClr val="0F6368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2-КЛАСС · КЫЗЫКТУУ ТЕСТ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345971" y="637420"/>
            <a:ext cx="6617130" cy="10880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85000"/>
              </a:lnSpc>
              <a:buNone/>
            </a:pPr>
            <a:r>
              <a:rPr lang="en-US" sz="4200" spc="-50" kern="100" dirty="0">
                <a:solidFill>
                  <a:srgbClr val="000000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Жаныбарлардын балдары чоңойгондо</a:t>
            </a:r>
            <a:endParaRPr lang="en-US" sz="4200" dirty="0"/>
          </a:p>
        </p:txBody>
      </p:sp>
      <p:sp>
        <p:nvSpPr>
          <p:cNvPr id="6" name="Text 3"/>
          <p:cNvSpPr/>
          <p:nvPr/>
        </p:nvSpPr>
        <p:spPr>
          <a:xfrm>
            <a:off x="5345971" y="1835872"/>
            <a:ext cx="6845724" cy="3232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90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10 суроо менен билип көрөлү!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5345971" y="2310130"/>
            <a:ext cx="6845724" cy="214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300" spc="13" kern="100" dirty="0">
                <a:solidFill>
                  <a:srgbClr val="46506B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Туура жоопту тандап, өзүңдү сына.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6314322" cy="9153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1. Күчүк чоңойгондо ким болот?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58786" y="1642467"/>
            <a:ext cx="6314322" cy="496888"/>
          </a:xfrm>
          <a:prstGeom prst="roundRect">
            <a:avLst>
              <a:gd name="adj" fmla="val 37954"/>
            </a:avLst>
          </a:prstGeom>
          <a:solidFill>
            <a:srgbClr val="E9E4F7"/>
          </a:solidFill>
          <a:ln/>
        </p:spPr>
      </p:sp>
      <p:sp>
        <p:nvSpPr>
          <p:cNvPr id="4" name="Text 2"/>
          <p:cNvSpPr/>
          <p:nvPr/>
        </p:nvSpPr>
        <p:spPr>
          <a:xfrm>
            <a:off x="761981" y="1761133"/>
            <a:ext cx="5907932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Мышык</a:t>
            </a:r>
            <a:endParaRPr lang="en-US" sz="1850" dirty="0"/>
          </a:p>
        </p:txBody>
      </p:sp>
      <p:sp>
        <p:nvSpPr>
          <p:cNvPr id="5" name="Shape 3"/>
          <p:cNvSpPr/>
          <p:nvPr/>
        </p:nvSpPr>
        <p:spPr>
          <a:xfrm>
            <a:off x="558786" y="2291755"/>
            <a:ext cx="6314322" cy="496888"/>
          </a:xfrm>
          <a:prstGeom prst="roundRect">
            <a:avLst>
              <a:gd name="adj" fmla="val 37954"/>
            </a:avLst>
          </a:prstGeom>
          <a:solidFill>
            <a:srgbClr val="16797E"/>
          </a:solidFill>
          <a:ln/>
        </p:spPr>
      </p:sp>
      <p:sp>
        <p:nvSpPr>
          <p:cNvPr id="6" name="Text 4"/>
          <p:cNvSpPr/>
          <p:nvPr/>
        </p:nvSpPr>
        <p:spPr>
          <a:xfrm>
            <a:off x="761981" y="2410420"/>
            <a:ext cx="5907932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Ит</a:t>
            </a:r>
            <a:endParaRPr lang="en-US" sz="1850" dirty="0"/>
          </a:p>
        </p:txBody>
      </p:sp>
      <p:sp>
        <p:nvSpPr>
          <p:cNvPr id="7" name="Shape 5"/>
          <p:cNvSpPr/>
          <p:nvPr/>
        </p:nvSpPr>
        <p:spPr>
          <a:xfrm>
            <a:off x="558786" y="2941042"/>
            <a:ext cx="6314322" cy="496888"/>
          </a:xfrm>
          <a:prstGeom prst="roundRect">
            <a:avLst>
              <a:gd name="adj" fmla="val 37954"/>
            </a:avLst>
          </a:prstGeom>
          <a:solidFill>
            <a:srgbClr val="FCEBCB"/>
          </a:solidFill>
          <a:ln/>
        </p:spPr>
      </p:sp>
      <p:sp>
        <p:nvSpPr>
          <p:cNvPr id="8" name="Text 6"/>
          <p:cNvSpPr/>
          <p:nvPr/>
        </p:nvSpPr>
        <p:spPr>
          <a:xfrm>
            <a:off x="761981" y="3059708"/>
            <a:ext cx="5907932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Тоок</a:t>
            </a:r>
            <a:endParaRPr lang="en-US" sz="1850" dirty="0"/>
          </a:p>
        </p:txBody>
      </p:sp>
      <p:sp>
        <p:nvSpPr>
          <p:cNvPr id="9" name="Shape 7"/>
          <p:cNvSpPr/>
          <p:nvPr/>
        </p:nvSpPr>
        <p:spPr>
          <a:xfrm>
            <a:off x="558786" y="3590330"/>
            <a:ext cx="6314322" cy="1085453"/>
          </a:xfrm>
          <a:prstGeom prst="roundRect">
            <a:avLst>
              <a:gd name="adj" fmla="val 17374"/>
            </a:avLst>
          </a:prstGeom>
          <a:solidFill>
            <a:srgbClr val="B6FCB8"/>
          </a:solidFill>
          <a:ln/>
        </p:spPr>
      </p:sp>
      <p:sp>
        <p:nvSpPr>
          <p:cNvPr id="10" name="Text 8"/>
          <p:cNvSpPr/>
          <p:nvPr/>
        </p:nvSpPr>
        <p:spPr>
          <a:xfrm>
            <a:off x="768331" y="3867793"/>
            <a:ext cx="5895232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B) Ит.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Күчүк чоңойгон сайын чоң итке окшош болот.</a:t>
            </a:r>
            <a:endParaRPr lang="en-US" sz="1650" dirty="0"/>
          </a:p>
        </p:txBody>
      </p:sp>
      <p:sp>
        <p:nvSpPr>
          <p:cNvPr id="11" name="Shape 9"/>
          <p:cNvSpPr/>
          <p:nvPr/>
        </p:nvSpPr>
        <p:spPr>
          <a:xfrm>
            <a:off x="7888983" y="0"/>
            <a:ext cx="4302712" cy="6756400"/>
          </a:xfrm>
          <a:prstGeom prst="roundRect">
            <a:avLst>
              <a:gd name="adj" fmla="val 6375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88983" y="0"/>
            <a:ext cx="4302712" cy="675640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4749681" cy="1207492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2. Балапан кайдан чыгат?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4241595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1934567"/>
            <a:ext cx="4749681" cy="496888"/>
          </a:xfrm>
          <a:prstGeom prst="roundRect">
            <a:avLst>
              <a:gd name="adj" fmla="val 37954"/>
            </a:avLst>
          </a:prstGeom>
          <a:solidFill>
            <a:srgbClr val="16797E"/>
          </a:solidFill>
          <a:ln/>
        </p:spPr>
      </p:sp>
      <p:sp>
        <p:nvSpPr>
          <p:cNvPr id="5" name="Text 2"/>
          <p:cNvSpPr/>
          <p:nvPr/>
        </p:nvSpPr>
        <p:spPr>
          <a:xfrm>
            <a:off x="761981" y="2053233"/>
            <a:ext cx="434329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Жумурткадан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558786" y="2583855"/>
            <a:ext cx="4749681" cy="496888"/>
          </a:xfrm>
          <a:prstGeom prst="roundRect">
            <a:avLst>
              <a:gd name="adj" fmla="val 37954"/>
            </a:avLst>
          </a:prstGeom>
          <a:solidFill>
            <a:srgbClr val="CFEBEE"/>
          </a:solidFill>
          <a:ln/>
        </p:spPr>
      </p:sp>
      <p:sp>
        <p:nvSpPr>
          <p:cNvPr id="7" name="Text 4"/>
          <p:cNvSpPr/>
          <p:nvPr/>
        </p:nvSpPr>
        <p:spPr>
          <a:xfrm>
            <a:off x="761981" y="2702520"/>
            <a:ext cx="434329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Жалбырактан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58786" y="3233142"/>
            <a:ext cx="4749681" cy="496888"/>
          </a:xfrm>
          <a:prstGeom prst="roundRect">
            <a:avLst>
              <a:gd name="adj" fmla="val 37954"/>
            </a:avLst>
          </a:prstGeom>
          <a:solidFill>
            <a:srgbClr val="FCEBCB"/>
          </a:solidFill>
          <a:ln/>
        </p:spPr>
      </p:sp>
      <p:sp>
        <p:nvSpPr>
          <p:cNvPr id="9" name="Text 6"/>
          <p:cNvSpPr/>
          <p:nvPr/>
        </p:nvSpPr>
        <p:spPr>
          <a:xfrm>
            <a:off x="761981" y="3351808"/>
            <a:ext cx="434329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Суудан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558786" y="3882430"/>
            <a:ext cx="4749681" cy="1085453"/>
          </a:xfrm>
          <a:prstGeom prst="roundRect">
            <a:avLst>
              <a:gd name="adj" fmla="val 17374"/>
            </a:avLst>
          </a:prstGeom>
          <a:solidFill>
            <a:srgbClr val="B6FCB8"/>
          </a:solidFill>
          <a:ln/>
        </p:spPr>
      </p:sp>
      <p:sp>
        <p:nvSpPr>
          <p:cNvPr id="11" name="Text 8"/>
          <p:cNvSpPr/>
          <p:nvPr/>
        </p:nvSpPr>
        <p:spPr>
          <a:xfrm>
            <a:off x="768331" y="4159893"/>
            <a:ext cx="4330592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Жумурткадан.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Тооктун жашоо цикли жумурткадан башталат.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6324442" y="0"/>
            <a:ext cx="5867253" cy="6756400"/>
          </a:xfrm>
          <a:prstGeom prst="roundRect">
            <a:avLst>
              <a:gd name="adj" fmla="val 4675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442" y="0"/>
            <a:ext cx="5867253" cy="675640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6507397" cy="1207492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3. Ит чоңойгондо эмне өзгөрөт?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5999409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1934567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77846" y="2010767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1092173" y="1970683"/>
            <a:ext cx="597401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Денеси чоңоёт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092173" y="2377702"/>
            <a:ext cx="5974010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Күчү жана кыймылы да өнүгөт.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58786" y="2767112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77846" y="2843312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2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1092173" y="2803227"/>
            <a:ext cx="597401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Канат чыгат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1092173" y="3210246"/>
            <a:ext cx="5974010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Ит канаттуу жаныбарга айланбайт.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558786" y="3599656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677846" y="3675856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3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1092173" y="3635772"/>
            <a:ext cx="597401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Кабырчык пайда болот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1092173" y="4042791"/>
            <a:ext cx="5974010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Кабырчык балыктарда болот.</a:t>
            </a:r>
            <a:endParaRPr lang="en-US" sz="1450" dirty="0"/>
          </a:p>
        </p:txBody>
      </p:sp>
      <p:sp>
        <p:nvSpPr>
          <p:cNvPr id="16" name="Shape 13"/>
          <p:cNvSpPr/>
          <p:nvPr/>
        </p:nvSpPr>
        <p:spPr>
          <a:xfrm>
            <a:off x="558786" y="4432201"/>
            <a:ext cx="6507397" cy="1366242"/>
          </a:xfrm>
          <a:prstGeom prst="roundRect">
            <a:avLst>
              <a:gd name="adj" fmla="val 13804"/>
            </a:avLst>
          </a:prstGeom>
          <a:solidFill>
            <a:srgbClr val="B6FCB8"/>
          </a:solidFill>
          <a:ln/>
        </p:spPr>
      </p:sp>
      <p:sp>
        <p:nvSpPr>
          <p:cNvPr id="17" name="Text 14"/>
          <p:cNvSpPr/>
          <p:nvPr/>
        </p:nvSpPr>
        <p:spPr>
          <a:xfrm>
            <a:off x="768331" y="4709664"/>
            <a:ext cx="6088307" cy="842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Денеси чоңоёт.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Көпчүлүк сүт эмүүчүлөрдүн балдары чоңойгондо ата-энесине окшош чоңураак жаныбарга айланат.</a:t>
            </a:r>
            <a:endParaRPr lang="en-US" sz="1650" dirty="0"/>
          </a:p>
        </p:txBody>
      </p:sp>
      <p:sp>
        <p:nvSpPr>
          <p:cNvPr id="18" name="Shape 15"/>
          <p:cNvSpPr/>
          <p:nvPr/>
        </p:nvSpPr>
        <p:spPr>
          <a:xfrm>
            <a:off x="7777266" y="0"/>
            <a:ext cx="4414429" cy="6756400"/>
          </a:xfrm>
          <a:prstGeom prst="roundRect">
            <a:avLst>
              <a:gd name="adj" fmla="val 6214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266" y="0"/>
            <a:ext cx="4414429" cy="6756400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5923211" cy="1665188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4. Итбалыктан бакага чейин кайсы өзгөрүү болот?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5415224" cy="50790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58786" y="2392263"/>
            <a:ext cx="5923211" cy="9249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35280" indent="-335280">
              <a:lnSpc>
                <a:spcPct val="112000"/>
              </a:lnSpc>
              <a:buSzPct val="100000"/>
              <a:buChar char="•"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A) Буттары өсүп, куйругу жоголот</a:t>
            </a:r>
            <a:endParaRPr lang="en-US" sz="1650" dirty="0"/>
          </a:p>
          <a:p>
            <a:pPr algn="l" marL="335280" indent="-335280">
              <a:lnSpc>
                <a:spcPct val="112000"/>
              </a:lnSpc>
              <a:buSzPct val="100000"/>
              <a:buChar char="•"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B) Мамык жүн чыгат</a:t>
            </a:r>
            <a:endParaRPr lang="en-US" sz="1650" dirty="0"/>
          </a:p>
          <a:p>
            <a:pPr algn="l" marL="335280" indent="-335280">
              <a:lnSpc>
                <a:spcPct val="112000"/>
              </a:lnSpc>
              <a:buSzPct val="100000"/>
              <a:buChar char="•"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C) Канаты пайда болот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558786" y="3485106"/>
            <a:ext cx="5923211" cy="842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1E2A4A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Итбалык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— сууда сүзөт. </a:t>
            </a:r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1E2A4A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Арткы буттар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— буттары өсө баштайт. </a:t>
            </a:r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1E2A4A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Алдыңкы буттар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— денеси өзгөрөт. </a:t>
            </a:r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1E2A4A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Бака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— куйругу жоголот.</a:t>
            </a:r>
            <a:endParaRPr lang="en-US" sz="1650" dirty="0"/>
          </a:p>
        </p:txBody>
      </p:sp>
      <p:sp>
        <p:nvSpPr>
          <p:cNvPr id="6" name="Shape 3"/>
          <p:cNvSpPr/>
          <p:nvPr/>
        </p:nvSpPr>
        <p:spPr>
          <a:xfrm>
            <a:off x="558786" y="4464348"/>
            <a:ext cx="5923211" cy="1085453"/>
          </a:xfrm>
          <a:prstGeom prst="roundRect">
            <a:avLst>
              <a:gd name="adj" fmla="val 17374"/>
            </a:avLst>
          </a:prstGeom>
          <a:solidFill>
            <a:srgbClr val="B6FCB8"/>
          </a:solidFill>
          <a:ln/>
        </p:spPr>
      </p:sp>
      <p:sp>
        <p:nvSpPr>
          <p:cNvPr id="7" name="Text 4"/>
          <p:cNvSpPr/>
          <p:nvPr/>
        </p:nvSpPr>
        <p:spPr>
          <a:xfrm>
            <a:off x="768331" y="4741811"/>
            <a:ext cx="5504122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Буттары өсүп, куйругу жоголот.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Бака чоңойгон учурда дене түзүлүшү өзгөрөт.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8056659" y="558800"/>
            <a:ext cx="3576250" cy="5638800"/>
          </a:xfrm>
          <a:prstGeom prst="roundRect">
            <a:avLst>
              <a:gd name="adj" fmla="val 7670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6659" y="558800"/>
            <a:ext cx="3576250" cy="56388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1937404" y="6531570"/>
            <a:ext cx="254291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5923211" cy="1665188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5. Көпөлөккө чейин кайсы жаныбар өзгөрөт?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5415224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2392263"/>
            <a:ext cx="5923211" cy="598487"/>
          </a:xfrm>
          <a:prstGeom prst="roundRect">
            <a:avLst>
              <a:gd name="adj" fmla="val 31511"/>
            </a:avLst>
          </a:prstGeom>
          <a:solidFill>
            <a:srgbClr val="CFEBEE"/>
          </a:solidFill>
          <a:ln/>
        </p:spPr>
      </p:sp>
      <p:sp>
        <p:nvSpPr>
          <p:cNvPr id="5" name="Text 2"/>
          <p:cNvSpPr/>
          <p:nvPr/>
        </p:nvSpPr>
        <p:spPr>
          <a:xfrm>
            <a:off x="761981" y="2561729"/>
            <a:ext cx="551682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Жөжө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558786" y="3143052"/>
            <a:ext cx="5923211" cy="598487"/>
          </a:xfrm>
          <a:prstGeom prst="roundRect">
            <a:avLst>
              <a:gd name="adj" fmla="val 31511"/>
            </a:avLst>
          </a:prstGeom>
          <a:solidFill>
            <a:srgbClr val="16797E"/>
          </a:solidFill>
          <a:ln/>
        </p:spPr>
      </p:sp>
      <p:sp>
        <p:nvSpPr>
          <p:cNvPr id="7" name="Text 4"/>
          <p:cNvSpPr/>
          <p:nvPr/>
        </p:nvSpPr>
        <p:spPr>
          <a:xfrm>
            <a:off x="761981" y="3312517"/>
            <a:ext cx="551682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Куртча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58786" y="3893840"/>
            <a:ext cx="5923211" cy="598487"/>
          </a:xfrm>
          <a:prstGeom prst="roundRect">
            <a:avLst>
              <a:gd name="adj" fmla="val 31511"/>
            </a:avLst>
          </a:prstGeom>
          <a:solidFill>
            <a:srgbClr val="FCEBCB"/>
          </a:solidFill>
          <a:ln/>
        </p:spPr>
      </p:sp>
      <p:sp>
        <p:nvSpPr>
          <p:cNvPr id="9" name="Text 6"/>
          <p:cNvSpPr/>
          <p:nvPr/>
        </p:nvSpPr>
        <p:spPr>
          <a:xfrm>
            <a:off x="761981" y="4063306"/>
            <a:ext cx="5516821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Музоо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558786" y="4644727"/>
            <a:ext cx="5923211" cy="1366242"/>
          </a:xfrm>
          <a:prstGeom prst="roundRect">
            <a:avLst>
              <a:gd name="adj" fmla="val 13804"/>
            </a:avLst>
          </a:prstGeom>
          <a:solidFill>
            <a:srgbClr val="B6FCB8"/>
          </a:solidFill>
          <a:ln/>
        </p:spPr>
      </p:sp>
      <p:sp>
        <p:nvSpPr>
          <p:cNvPr id="11" name="Text 8"/>
          <p:cNvSpPr/>
          <p:nvPr/>
        </p:nvSpPr>
        <p:spPr>
          <a:xfrm>
            <a:off x="768331" y="4922191"/>
            <a:ext cx="5504122" cy="842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B) Куртча.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Көпөлөк метаморфоз аркылуу өзгөрөт: куртча башкача көрүнөт, чоң көпөлөк таптакыр башкача болот.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7497873" y="0"/>
            <a:ext cx="4693822" cy="6756400"/>
          </a:xfrm>
          <a:prstGeom prst="roundRect">
            <a:avLst>
              <a:gd name="adj" fmla="val 5844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7873" y="0"/>
            <a:ext cx="4693822" cy="675640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6014589" cy="1207492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6. Жөжө чоңойгондо эмнеге айланат?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5506503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1934567"/>
            <a:ext cx="6014589" cy="547688"/>
          </a:xfrm>
          <a:prstGeom prst="roundRect">
            <a:avLst>
              <a:gd name="adj" fmla="val 34434"/>
            </a:avLst>
          </a:prstGeom>
          <a:solidFill>
            <a:srgbClr val="16797E"/>
          </a:solidFill>
          <a:ln/>
        </p:spPr>
      </p:sp>
      <p:sp>
        <p:nvSpPr>
          <p:cNvPr id="5" name="Text 2"/>
          <p:cNvSpPr/>
          <p:nvPr/>
        </p:nvSpPr>
        <p:spPr>
          <a:xfrm>
            <a:off x="761981" y="2078633"/>
            <a:ext cx="560820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Тоок же короз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558786" y="2634655"/>
            <a:ext cx="6014589" cy="547688"/>
          </a:xfrm>
          <a:prstGeom prst="roundRect">
            <a:avLst>
              <a:gd name="adj" fmla="val 34434"/>
            </a:avLst>
          </a:prstGeom>
          <a:solidFill>
            <a:srgbClr val="CFEBEE"/>
          </a:solidFill>
          <a:ln/>
        </p:spPr>
      </p:sp>
      <p:sp>
        <p:nvSpPr>
          <p:cNvPr id="7" name="Text 4"/>
          <p:cNvSpPr/>
          <p:nvPr/>
        </p:nvSpPr>
        <p:spPr>
          <a:xfrm>
            <a:off x="761981" y="2778720"/>
            <a:ext cx="560820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Бака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58786" y="3334742"/>
            <a:ext cx="6014589" cy="547688"/>
          </a:xfrm>
          <a:prstGeom prst="roundRect">
            <a:avLst>
              <a:gd name="adj" fmla="val 34434"/>
            </a:avLst>
          </a:prstGeom>
          <a:solidFill>
            <a:srgbClr val="FCEBCB"/>
          </a:solidFill>
          <a:ln/>
        </p:spPr>
      </p:sp>
      <p:sp>
        <p:nvSpPr>
          <p:cNvPr id="9" name="Text 6"/>
          <p:cNvSpPr/>
          <p:nvPr/>
        </p:nvSpPr>
        <p:spPr>
          <a:xfrm>
            <a:off x="761981" y="3478808"/>
            <a:ext cx="5608200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Балык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558786" y="4034830"/>
            <a:ext cx="6014589" cy="1366242"/>
          </a:xfrm>
          <a:prstGeom prst="roundRect">
            <a:avLst>
              <a:gd name="adj" fmla="val 13804"/>
            </a:avLst>
          </a:prstGeom>
          <a:solidFill>
            <a:srgbClr val="B6FCB8"/>
          </a:solidFill>
          <a:ln/>
        </p:spPr>
      </p:sp>
      <p:sp>
        <p:nvSpPr>
          <p:cNvPr id="11" name="Text 8"/>
          <p:cNvSpPr/>
          <p:nvPr/>
        </p:nvSpPr>
        <p:spPr>
          <a:xfrm>
            <a:off x="768331" y="4312293"/>
            <a:ext cx="5595500" cy="842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Тоок же короз.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Жөжө чоңойгон сайын канаты, жүнү жана денеси өнүгүп, тоок же короз болот.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7436855" y="0"/>
            <a:ext cx="4754840" cy="6756400"/>
          </a:xfrm>
          <a:prstGeom prst="roundRect">
            <a:avLst>
              <a:gd name="adj" fmla="val 5769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6855" y="0"/>
            <a:ext cx="4754840" cy="675640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5923211" cy="1207492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7. Музоо чоңойгондо ким болот?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5415224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1934567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77846" y="2010767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1092173" y="1970683"/>
            <a:ext cx="5389825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Уй же бука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092173" y="2377702"/>
            <a:ext cx="5389825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Музоо — уйдун баласы.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58786" y="2767112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77846" y="2843312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2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1092173" y="2803227"/>
            <a:ext cx="5389825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Эчки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1092173" y="3210246"/>
            <a:ext cx="5389825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Эчкинин баласы улак деп аталат.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558786" y="3599656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677846" y="3675856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3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1092173" y="3635772"/>
            <a:ext cx="5389825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Ат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1092173" y="4042791"/>
            <a:ext cx="5389825" cy="246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45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Аттын баласы кулун болот.</a:t>
            </a:r>
            <a:endParaRPr lang="en-US" sz="1450" dirty="0"/>
          </a:p>
        </p:txBody>
      </p:sp>
      <p:sp>
        <p:nvSpPr>
          <p:cNvPr id="16" name="Shape 13"/>
          <p:cNvSpPr/>
          <p:nvPr/>
        </p:nvSpPr>
        <p:spPr>
          <a:xfrm>
            <a:off x="558786" y="4432201"/>
            <a:ext cx="5923211" cy="1085453"/>
          </a:xfrm>
          <a:prstGeom prst="roundRect">
            <a:avLst>
              <a:gd name="adj" fmla="val 17374"/>
            </a:avLst>
          </a:prstGeom>
          <a:solidFill>
            <a:srgbClr val="B6FCB8"/>
          </a:solidFill>
          <a:ln/>
        </p:spPr>
      </p:sp>
      <p:sp>
        <p:nvSpPr>
          <p:cNvPr id="17" name="Text 14"/>
          <p:cNvSpPr/>
          <p:nvPr/>
        </p:nvSpPr>
        <p:spPr>
          <a:xfrm>
            <a:off x="768331" y="4709664"/>
            <a:ext cx="5504122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Уй же бука.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Музоо — уйдун баласы; чоңойгондо денеси чоңоюп, чоң уй тукумуна кирет.</a:t>
            </a:r>
            <a:endParaRPr lang="en-US" sz="1650" dirty="0"/>
          </a:p>
        </p:txBody>
      </p:sp>
      <p:sp>
        <p:nvSpPr>
          <p:cNvPr id="18" name="Shape 15"/>
          <p:cNvSpPr/>
          <p:nvPr/>
        </p:nvSpPr>
        <p:spPr>
          <a:xfrm>
            <a:off x="7497873" y="0"/>
            <a:ext cx="4693822" cy="6756400"/>
          </a:xfrm>
          <a:prstGeom prst="roundRect">
            <a:avLst>
              <a:gd name="adj" fmla="val 5844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7873" y="0"/>
            <a:ext cx="4693822" cy="6756400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6807030" cy="1665188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8. Жаныбарлардын балдары чоңойгондо көбүнчө эмне кылат?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6298943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2392263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77846" y="2468463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1092173" y="2428379"/>
            <a:ext cx="6273643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Жаңы көндүмдөрдү үйрөнөт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558786" y="2900263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677846" y="2976463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2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1092173" y="2936379"/>
            <a:ext cx="6273643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Ташка айланат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558786" y="3408263"/>
            <a:ext cx="355591" cy="355600"/>
          </a:xfrm>
          <a:custGeom>
            <a:avLst/>
            <a:gdLst/>
            <a:ahLst/>
            <a:cxnLst/>
            <a:rect l="l" t="t" r="r" b="b"/>
            <a:pathLst>
              <a:path w="355591" h="355600">
                <a:moveTo>
                  <a:pt x="177796" y="0"/>
                </a:moveTo>
                <a:lnTo>
                  <a:pt x="355591" y="0"/>
                </a:lnTo>
                <a:lnTo>
                  <a:pt x="355591" y="177800"/>
                </a:lnTo>
                <a:arcTo hR="177800" wR="177796" stAng="0" swAng="5400000"/>
                <a:lnTo>
                  <a:pt x="177796" y="355600"/>
                </a:lnTo>
                <a:arcTo hR="177800" wR="177796" stAng="5400000" swAng="5400000"/>
                <a:lnTo>
                  <a:pt x="0" y="177800"/>
                </a:lnTo>
                <a:arcTo hR="177800" wR="177796" stAng="10800000" swAng="5400000"/>
                <a:close/>
              </a:path>
            </a:pathLst>
          </a:custGeom>
          <a:solidFill>
            <a:srgbClr val="16797E"/>
          </a:solidFill>
          <a:ln/>
          <a:effectLst>
            <a:outerShdw sx="100000" sy="100000" kx="0" ky="0" algn="bl" rotWithShape="0" blurRad="303530" dist="127" dir="16200000">
              <a:srgbClr val="1d493c">
                <a:alpha val="1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677846" y="3484463"/>
            <a:ext cx="72705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3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1092173" y="3444379"/>
            <a:ext cx="6273643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1E2A4A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Өсүмдүк болуп калат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558786" y="3916263"/>
            <a:ext cx="6807030" cy="1465263"/>
          </a:xfrm>
          <a:prstGeom prst="roundRect">
            <a:avLst>
              <a:gd name="adj" fmla="val 12871"/>
            </a:avLst>
          </a:prstGeom>
          <a:solidFill>
            <a:srgbClr val="B6FCB8"/>
          </a:solidFill>
          <a:ln/>
        </p:spPr>
      </p:sp>
      <p:sp>
        <p:nvSpPr>
          <p:cNvPr id="14" name="Text 11"/>
          <p:cNvSpPr/>
          <p:nvPr/>
        </p:nvSpPr>
        <p:spPr>
          <a:xfrm>
            <a:off x="768331" y="4178201"/>
            <a:ext cx="6387940" cy="941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50"/>
              </a:spcAft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A) Жаңы көндүмдөрдү үйрөнөт.</a:t>
            </a:r>
            <a:endParaRPr lang="en-US" sz="165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Балдар чоңойгон сайын кыймылдап, изилдеп, өз алдынча тамактанууну үйрөнөт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8229394" y="0"/>
            <a:ext cx="3962301" cy="6756400"/>
          </a:xfrm>
          <a:prstGeom prst="roundRect">
            <a:avLst>
              <a:gd name="adj" fmla="val 6923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394" y="0"/>
            <a:ext cx="3962301" cy="6756400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181566" y="6531570"/>
            <a:ext cx="682310" cy="17016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000" dirty="0">
                <a:solidFill>
                  <a:srgbClr val="1E2A4A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607061"/>
            <a:ext cx="5222149" cy="2122884"/>
          </a:xfrm>
          <a:prstGeom prst="rect">
            <a:avLst/>
          </a:prstGeom>
          <a:noFill/>
          <a:ln/>
        </p:spPr>
        <p:txBody>
          <a:bodyPr wrap="square" lIns="380990" tIns="152396" rIns="380990" bIns="139697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3400" spc="-27" kern="100" dirty="0">
                <a:solidFill>
                  <a:srgbClr val="1E2A4A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9. Кайсы жаныбар чоңойгондо ата-энесине анча окшобойт?</a:t>
            </a:r>
            <a:endParaRPr lang="en-US" sz="3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780" y="127099"/>
            <a:ext cx="4714162" cy="50790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558786" y="2849959"/>
            <a:ext cx="5222149" cy="547688"/>
          </a:xfrm>
          <a:prstGeom prst="roundRect">
            <a:avLst>
              <a:gd name="adj" fmla="val 34434"/>
            </a:avLst>
          </a:prstGeom>
          <a:solidFill>
            <a:srgbClr val="CFEBEE"/>
          </a:solidFill>
          <a:ln/>
        </p:spPr>
      </p:sp>
      <p:sp>
        <p:nvSpPr>
          <p:cNvPr id="5" name="Text 2"/>
          <p:cNvSpPr/>
          <p:nvPr/>
        </p:nvSpPr>
        <p:spPr>
          <a:xfrm>
            <a:off x="761981" y="2994025"/>
            <a:ext cx="4815759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A) Күчүк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558786" y="3549948"/>
            <a:ext cx="5222149" cy="547688"/>
          </a:xfrm>
          <a:prstGeom prst="roundRect">
            <a:avLst>
              <a:gd name="adj" fmla="val 34434"/>
            </a:avLst>
          </a:prstGeom>
          <a:solidFill>
            <a:srgbClr val="FCEBCB"/>
          </a:solidFill>
          <a:ln/>
        </p:spPr>
      </p:sp>
      <p:sp>
        <p:nvSpPr>
          <p:cNvPr id="7" name="Text 4"/>
          <p:cNvSpPr/>
          <p:nvPr/>
        </p:nvSpPr>
        <p:spPr>
          <a:xfrm>
            <a:off x="761981" y="3694013"/>
            <a:ext cx="4815759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B) Мышыкча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58786" y="4249936"/>
            <a:ext cx="5222149" cy="547688"/>
          </a:xfrm>
          <a:prstGeom prst="roundRect">
            <a:avLst>
              <a:gd name="adj" fmla="val 34434"/>
            </a:avLst>
          </a:prstGeom>
          <a:solidFill>
            <a:srgbClr val="16797E"/>
          </a:solidFill>
          <a:ln/>
        </p:spPr>
      </p:sp>
      <p:sp>
        <p:nvSpPr>
          <p:cNvPr id="9" name="Text 6"/>
          <p:cNvSpPr/>
          <p:nvPr/>
        </p:nvSpPr>
        <p:spPr>
          <a:xfrm>
            <a:off x="761981" y="4394002"/>
            <a:ext cx="4815759" cy="2936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oto Sans Medium" pitchFamily="34" charset="0"/>
                <a:ea typeface="Noto Sans Medium" pitchFamily="34" charset="-122"/>
                <a:cs typeface="Noto Sans Medium" pitchFamily="34" charset="-120"/>
              </a:rPr>
              <a:t>C) Көпөлөктүн куртчасы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558786" y="4950023"/>
            <a:ext cx="5222149" cy="1366242"/>
          </a:xfrm>
          <a:prstGeom prst="roundRect">
            <a:avLst>
              <a:gd name="adj" fmla="val 13804"/>
            </a:avLst>
          </a:prstGeom>
          <a:solidFill>
            <a:srgbClr val="B6FCB8"/>
          </a:solidFill>
          <a:ln/>
        </p:spPr>
      </p:sp>
      <p:sp>
        <p:nvSpPr>
          <p:cNvPr id="11" name="Text 8"/>
          <p:cNvSpPr/>
          <p:nvPr/>
        </p:nvSpPr>
        <p:spPr>
          <a:xfrm>
            <a:off x="768331" y="5227487"/>
            <a:ext cx="4803060" cy="842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Noto Sans Bold" pitchFamily="34" charset="0"/>
                <a:ea typeface="Noto Sans Bold" pitchFamily="34" charset="-122"/>
                <a:cs typeface="Noto Sans Bold" pitchFamily="34" charset="-120"/>
              </a:rPr>
              <a:t>Туура жооп: C) Көпөлөктүн куртчасы.</a:t>
            </a:r>
            <a:pPr algn="l" indent="0" marL="0">
              <a:lnSpc>
                <a:spcPct val="112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Кээ бир жаныбарлар чоңойгондо сырткы көрүнүшүн толук өзгөртөт.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6644414" y="0"/>
            <a:ext cx="5547281" cy="6773466"/>
          </a:xfrm>
          <a:prstGeom prst="roundRect">
            <a:avLst>
              <a:gd name="adj" fmla="val 4945"/>
            </a:avLst>
          </a:prstGeom>
          <a:noFill/>
          <a:ln w="76198">
            <a:solidFill>
              <a:srgbClr val="FFFFFF"/>
            </a:solidFill>
            <a:prstDash val="solid"/>
          </a:ln>
          <a:effectLst>
            <a:outerShdw sx="100000" sy="100000" kx="0" ky="0" algn="bl" rotWithShape="0" blurRad="176530" dist="74930" dir="5400000">
              <a:srgbClr val="1e2a4a">
                <a:alpha val="20000"/>
              </a:srgbClr>
            </a:outerShdw>
          </a:effectLst>
        </p:spPr>
      </p:sp>
      <p:pic>
        <p:nvPicPr>
          <p:cNvPr id="1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414" y="0"/>
            <a:ext cx="5547281" cy="677346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2026-10-19T03:03:37Z</dcterms:created>
  <dcterms:modified xsi:type="dcterms:W3CDTF">2026-10-19T03:03:37Z</dcterms:modified>
</cp:coreProperties>
</file>