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259" r:id="rId3"/>
    <p:sldId id="261" r:id="rId4"/>
    <p:sldId id="262" r:id="rId5"/>
    <p:sldId id="263" r:id="rId6"/>
    <p:sldId id="264" r:id="rId7"/>
    <p:sldId id="265" r:id="rId8"/>
  </p:sldIdLst>
  <p:sldSz cx="12192000" cy="6858000"/>
  <p:notesSz cx="6858000" cy="12192000"/>
  <p:embeddedFontLst>
    <p:embeddedFont>
      <p:font typeface="Roboto" charset="0"/>
      <p:regular r:id="rId10"/>
    </p:embeddedFont>
    <p:embeddedFont>
      <p:font typeface="Raleway" charset="-52"/>
      <p:regular r:id="rId11"/>
    </p:embeddedFont>
    <p:embeddedFont>
      <p:font typeface="Roboto Bold" charset="0"/>
      <p:regular r:id="rId12"/>
    </p:embeddedFont>
    <p:embeddedFont>
      <p:font typeface="Calibri" pitchFamily="34" charset="0"/>
      <p:regular r:id="rId13"/>
      <p:bold r:id="rId14"/>
      <p:italic r:id="rId15"/>
      <p:boldItalic r:id="rId16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>
        <p:scale>
          <a:sx n="75" d="100"/>
          <a:sy n="75" d="100"/>
        </p:scale>
        <p:origin x="-516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77787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ECECF3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76875" y="6558991"/>
            <a:ext cx="1071843" cy="256032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2840732"/>
            <a:ext cx="6296860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48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Көлөмдү өлчөө</a:t>
            </a:r>
            <a:endParaRPr lang="en-US" sz="4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823317"/>
            <a:ext cx="10868745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8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Турмуштан суроо: Көлөм деген эмне?</a:t>
            </a:r>
            <a:endParaRPr lang="en-US" sz="28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1910060"/>
            <a:ext cx="6903269" cy="3911898"/>
          </a:xfrm>
          <a:prstGeom prst="rect">
            <a:avLst/>
          </a:prstGeom>
        </p:spPr>
      </p:pic>
      <p:pic>
        <p:nvPicPr>
          <p:cNvPr id="4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03092" y="1947466"/>
            <a:ext cx="283461" cy="283468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8646499" y="1938040"/>
            <a:ext cx="2889971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92500" lnSpcReduction="20000"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dirty="0" err="1" smtClean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Эмне</a:t>
            </a:r>
            <a:r>
              <a:rPr lang="en-US" dirty="0" smtClean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үчүн бөлмөнүн </a:t>
            </a:r>
            <a:r>
              <a:rPr lang="en-US" b="1" dirty="0">
                <a:solidFill>
                  <a:srgbClr val="3C3939"/>
                </a:solidFill>
                <a:latin typeface="Roboto Bold" pitchFamily="34" charset="0"/>
                <a:ea typeface="Roboto Bold" pitchFamily="34" charset="-122"/>
                <a:cs typeface="Roboto Bold" pitchFamily="34" charset="-120"/>
              </a:rPr>
              <a:t>«көлөмү»</a:t>
            </a:r>
            <a:r>
              <a:rPr lang="en-US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деп айтабыз?</a:t>
            </a:r>
            <a:endParaRPr lang="en-US" dirty="0"/>
          </a:p>
        </p:txBody>
      </p:sp>
      <p:pic>
        <p:nvPicPr>
          <p:cNvPr id="6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03092" y="2930327"/>
            <a:ext cx="283461" cy="283468"/>
          </a:xfrm>
          <a:prstGeom prst="rect">
            <a:avLst/>
          </a:prstGeom>
        </p:spPr>
      </p:pic>
      <p:sp>
        <p:nvSpPr>
          <p:cNvPr id="7" name="Text 2"/>
          <p:cNvSpPr/>
          <p:nvPr/>
        </p:nvSpPr>
        <p:spPr>
          <a:xfrm>
            <a:off x="8646499" y="2920901"/>
            <a:ext cx="2889971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85000" lnSpcReduction="10000"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Суу идишинин </a:t>
            </a:r>
            <a:r>
              <a:rPr lang="en-US" b="1" dirty="0">
                <a:solidFill>
                  <a:srgbClr val="3C3939"/>
                </a:solidFill>
                <a:latin typeface="Roboto Bold" pitchFamily="34" charset="0"/>
                <a:ea typeface="Roboto Bold" pitchFamily="34" charset="-122"/>
                <a:cs typeface="Roboto Bold" pitchFamily="34" charset="-120"/>
              </a:rPr>
              <a:t>«сыйымдуулугу»</a:t>
            </a:r>
            <a:r>
              <a:rPr lang="en-US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менен </a:t>
            </a:r>
            <a:r>
              <a:rPr lang="en-US" b="1" dirty="0">
                <a:solidFill>
                  <a:srgbClr val="3C3939"/>
                </a:solidFill>
                <a:latin typeface="Roboto Bold" pitchFamily="34" charset="0"/>
                <a:ea typeface="Roboto Bold" pitchFamily="34" charset="-122"/>
                <a:cs typeface="Roboto Bold" pitchFamily="34" charset="-120"/>
              </a:rPr>
              <a:t>«көлөмү»</a:t>
            </a:r>
            <a:r>
              <a:rPr lang="en-US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бирдейби?</a:t>
            </a:r>
            <a:endParaRPr lang="en-US" dirty="0"/>
          </a:p>
        </p:txBody>
      </p:sp>
      <p:pic>
        <p:nvPicPr>
          <p:cNvPr id="8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03092" y="3913188"/>
            <a:ext cx="283461" cy="283468"/>
          </a:xfrm>
          <a:prstGeom prst="rect">
            <a:avLst/>
          </a:prstGeom>
        </p:spPr>
      </p:pic>
      <p:sp>
        <p:nvSpPr>
          <p:cNvPr id="9" name="Text 3"/>
          <p:cNvSpPr/>
          <p:nvPr/>
        </p:nvSpPr>
        <p:spPr>
          <a:xfrm>
            <a:off x="8646499" y="3903762"/>
            <a:ext cx="2889971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92500" lnSpcReduction="20000"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Эгер куб сымап менен толтурсак, ал канча грамм болот?</a:t>
            </a:r>
            <a:endParaRPr lang="en-US" dirty="0"/>
          </a:p>
        </p:txBody>
      </p:sp>
      <p:pic>
        <p:nvPicPr>
          <p:cNvPr id="10" name="Image 4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03092" y="5198467"/>
            <a:ext cx="283461" cy="283468"/>
          </a:xfrm>
          <a:prstGeom prst="rect">
            <a:avLst/>
          </a:prstGeom>
        </p:spPr>
      </p:pic>
      <p:sp>
        <p:nvSpPr>
          <p:cNvPr id="11" name="Text 4"/>
          <p:cNvSpPr/>
          <p:nvPr/>
        </p:nvSpPr>
        <p:spPr>
          <a:xfrm>
            <a:off x="8646499" y="5189041"/>
            <a:ext cx="2889971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Эмне үчүн бир литр суу ар дайым бирдей массага ээ?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21692"/>
            <a:ext cx="10868745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Көлөм деген эмне?</a:t>
            </a:r>
            <a:endParaRPr lang="en-US" sz="3700" dirty="0"/>
          </a:p>
        </p:txBody>
      </p:sp>
      <p:sp>
        <p:nvSpPr>
          <p:cNvPr id="3" name="Shape 1"/>
          <p:cNvSpPr/>
          <p:nvPr/>
        </p:nvSpPr>
        <p:spPr>
          <a:xfrm>
            <a:off x="661475" y="1508166"/>
            <a:ext cx="3971726" cy="1580117"/>
          </a:xfrm>
          <a:prstGeom prst="roundRect">
            <a:avLst>
              <a:gd name="adj" fmla="val 5365"/>
            </a:avLst>
          </a:prstGeom>
          <a:solidFill>
            <a:srgbClr val="E1E1EA"/>
          </a:solidFill>
          <a:ln w="6350">
            <a:solidFill>
              <a:srgbClr val="C7C7D0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56832" y="1803797"/>
            <a:ext cx="311350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40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Аныктама</a:t>
            </a:r>
            <a:endParaRPr lang="en-US" sz="2400" dirty="0"/>
          </a:p>
        </p:txBody>
      </p:sp>
      <p:sp>
        <p:nvSpPr>
          <p:cNvPr id="5" name="Text 3"/>
          <p:cNvSpPr/>
          <p:nvPr/>
        </p:nvSpPr>
        <p:spPr>
          <a:xfrm>
            <a:off x="856832" y="2288084"/>
            <a:ext cx="3113506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b="1" dirty="0">
                <a:solidFill>
                  <a:srgbClr val="3C3939"/>
                </a:solidFill>
                <a:latin typeface="Roboto Bold" pitchFamily="34" charset="0"/>
                <a:ea typeface="Roboto Bold" pitchFamily="34" charset="-122"/>
                <a:cs typeface="Roboto Bold" pitchFamily="34" charset="-120"/>
              </a:rPr>
              <a:t>Көлөм</a:t>
            </a:r>
            <a:r>
              <a:rPr lang="en-US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— нерсенин ээлеген мейкиндиктин өлчөмү</a:t>
            </a:r>
            <a:endParaRPr lang="en-US" dirty="0"/>
          </a:p>
        </p:txBody>
      </p:sp>
      <p:sp>
        <p:nvSpPr>
          <p:cNvPr id="6" name="Shape 4"/>
          <p:cNvSpPr/>
          <p:nvPr/>
        </p:nvSpPr>
        <p:spPr>
          <a:xfrm>
            <a:off x="661475" y="3277295"/>
            <a:ext cx="3971726" cy="1479848"/>
          </a:xfrm>
          <a:prstGeom prst="roundRect">
            <a:avLst>
              <a:gd name="adj" fmla="val 5365"/>
            </a:avLst>
          </a:prstGeom>
          <a:solidFill>
            <a:srgbClr val="E1E1EA"/>
          </a:solidFill>
          <a:ln w="6350">
            <a:solidFill>
              <a:srgbClr val="C7C7D0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856832" y="3352222"/>
            <a:ext cx="311350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40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Өзгөчөлүгү</a:t>
            </a:r>
            <a:endParaRPr lang="en-US" sz="2400" dirty="0"/>
          </a:p>
        </p:txBody>
      </p:sp>
      <p:sp>
        <p:nvSpPr>
          <p:cNvPr id="8" name="Text 6"/>
          <p:cNvSpPr/>
          <p:nvPr/>
        </p:nvSpPr>
        <p:spPr>
          <a:xfrm>
            <a:off x="856832" y="3641535"/>
            <a:ext cx="3113506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20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Үч өлчөмдүү чоңдук: узундук × туурасы × бийиктиги</a:t>
            </a:r>
            <a:endParaRPr lang="en-US" sz="2000" dirty="0"/>
          </a:p>
        </p:txBody>
      </p:sp>
      <p:sp>
        <p:nvSpPr>
          <p:cNvPr id="9" name="Shape 7"/>
          <p:cNvSpPr/>
          <p:nvPr/>
        </p:nvSpPr>
        <p:spPr>
          <a:xfrm>
            <a:off x="661475" y="4946154"/>
            <a:ext cx="3971726" cy="1177429"/>
          </a:xfrm>
          <a:prstGeom prst="roundRect">
            <a:avLst>
              <a:gd name="adj" fmla="val 6742"/>
            </a:avLst>
          </a:prstGeom>
          <a:solidFill>
            <a:srgbClr val="E1E1EA"/>
          </a:solidFill>
          <a:ln w="6350">
            <a:solidFill>
              <a:srgbClr val="C7C7D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856832" y="5141516"/>
            <a:ext cx="311350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40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Шарт</a:t>
            </a:r>
            <a:endParaRPr lang="en-US" sz="2400" dirty="0"/>
          </a:p>
        </p:txBody>
      </p:sp>
      <p:sp>
        <p:nvSpPr>
          <p:cNvPr id="11" name="Text 9"/>
          <p:cNvSpPr/>
          <p:nvPr/>
        </p:nvSpPr>
        <p:spPr>
          <a:xfrm>
            <a:off x="856832" y="5625802"/>
            <a:ext cx="3113506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20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Көлөм ар дайым </a:t>
            </a:r>
            <a:r>
              <a:rPr lang="en-US" sz="2000" b="1" dirty="0">
                <a:solidFill>
                  <a:srgbClr val="3C3939"/>
                </a:solidFill>
                <a:latin typeface="Roboto Bold" pitchFamily="34" charset="0"/>
                <a:ea typeface="Roboto Bold" pitchFamily="34" charset="-122"/>
                <a:cs typeface="Roboto Bold" pitchFamily="34" charset="-120"/>
              </a:rPr>
              <a:t>оң сан</a:t>
            </a:r>
            <a:r>
              <a:rPr lang="en-US" sz="20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болот</a:t>
            </a:r>
            <a:endParaRPr lang="en-US" sz="2000" dirty="0"/>
          </a:p>
        </p:txBody>
      </p:sp>
      <p:pic>
        <p:nvPicPr>
          <p:cNvPr id="1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3201" y="1921935"/>
            <a:ext cx="6903269" cy="3911898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19807"/>
            <a:ext cx="10868745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8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Көлөмдүн бирдиктери жана алардын байланышы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497998" y="1979811"/>
            <a:ext cx="5928668" cy="1134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0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Көлөмдү өлчөөдө ар кандай </a:t>
            </a:r>
            <a:r>
              <a:rPr lang="en-US" sz="2000" dirty="0" err="1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бирдиктерди</a:t>
            </a:r>
            <a:r>
              <a:rPr lang="en-US" sz="20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endParaRPr lang="ky-KG" sz="2000" dirty="0" smtClean="0">
              <a:solidFill>
                <a:srgbClr val="3C3939"/>
              </a:solidFill>
              <a:latin typeface="Roboto" pitchFamily="34" charset="0"/>
              <a:ea typeface="Roboto" pitchFamily="34" charset="-122"/>
              <a:cs typeface="Roboto" pitchFamily="34" charset="-120"/>
            </a:endParaRPr>
          </a:p>
          <a:p>
            <a:pPr marL="0" indent="0" algn="l">
              <a:lnSpc>
                <a:spcPct val="100000"/>
              </a:lnSpc>
              <a:buNone/>
            </a:pPr>
            <a:r>
              <a:rPr lang="en-US" sz="2000" dirty="0" err="1" smtClean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колдонобуз</a:t>
            </a:r>
            <a:r>
              <a:rPr lang="en-US" sz="20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 Алардын </a:t>
            </a:r>
            <a:r>
              <a:rPr lang="en-US" sz="2000" dirty="0" err="1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ортосундагы</a:t>
            </a:r>
            <a:r>
              <a:rPr lang="en-US" sz="20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endParaRPr lang="ky-KG" sz="2000" dirty="0" smtClean="0">
              <a:solidFill>
                <a:srgbClr val="3C3939"/>
              </a:solidFill>
              <a:latin typeface="Roboto" pitchFamily="34" charset="0"/>
              <a:ea typeface="Roboto" pitchFamily="34" charset="-122"/>
              <a:cs typeface="Roboto" pitchFamily="34" charset="-120"/>
            </a:endParaRPr>
          </a:p>
          <a:p>
            <a:pPr marL="0" indent="0" algn="l">
              <a:lnSpc>
                <a:spcPct val="100000"/>
              </a:lnSpc>
              <a:buNone/>
            </a:pPr>
            <a:r>
              <a:rPr lang="en-US" sz="2000" dirty="0" err="1" smtClean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байланышты</a:t>
            </a:r>
            <a:r>
              <a:rPr lang="en-US" sz="2000" dirty="0" smtClean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0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жакшы билүү маанилүү.</a:t>
            </a:r>
            <a:endParaRPr lang="en-US" sz="200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7487" y="939006"/>
            <a:ext cx="5319083" cy="5319216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497998" y="3316486"/>
            <a:ext cx="2416611" cy="1476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40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1 м³ = 1 000 дм³</a:t>
            </a:r>
            <a:endParaRPr lang="en-US" sz="2400" dirty="0"/>
          </a:p>
        </p:txBody>
      </p:sp>
      <p:sp>
        <p:nvSpPr>
          <p:cNvPr id="8" name="Text 3"/>
          <p:cNvSpPr/>
          <p:nvPr/>
        </p:nvSpPr>
        <p:spPr>
          <a:xfrm>
            <a:off x="497998" y="3951486"/>
            <a:ext cx="2416710" cy="1476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40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1 дм³ = 1 </a:t>
            </a:r>
            <a:r>
              <a:rPr lang="en-US" sz="2400" dirty="0" smtClean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00 </a:t>
            </a:r>
            <a:r>
              <a:rPr lang="en-US" sz="240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см³</a:t>
            </a:r>
            <a:endParaRPr lang="en-US" sz="2400" dirty="0"/>
          </a:p>
        </p:txBody>
      </p:sp>
      <p:sp>
        <p:nvSpPr>
          <p:cNvPr id="12" name="Text 5"/>
          <p:cNvSpPr/>
          <p:nvPr/>
        </p:nvSpPr>
        <p:spPr>
          <a:xfrm>
            <a:off x="448272" y="5170784"/>
            <a:ext cx="2416710" cy="1476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40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1 дм³ = 1 литр (л)</a:t>
            </a:r>
            <a:endParaRPr lang="en-US" sz="2400" dirty="0"/>
          </a:p>
        </p:txBody>
      </p:sp>
      <p:sp>
        <p:nvSpPr>
          <p:cNvPr id="14" name="Text 6"/>
          <p:cNvSpPr/>
          <p:nvPr/>
        </p:nvSpPr>
        <p:spPr>
          <a:xfrm>
            <a:off x="448371" y="4490343"/>
            <a:ext cx="2416611" cy="1476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40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1 см³ = 1 миллилитр (мл)</a:t>
            </a:r>
            <a:endParaRPr lang="en-US" sz="24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75775" y="530076"/>
            <a:ext cx="10868745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Туура формадагы нерселердин көлөмү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900277" y="1403548"/>
            <a:ext cx="4607504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80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Куб</a:t>
            </a:r>
            <a:endParaRPr lang="en-US" sz="2800" dirty="0"/>
          </a:p>
        </p:txBody>
      </p:sp>
      <p:sp>
        <p:nvSpPr>
          <p:cNvPr id="5" name="Text 2"/>
          <p:cNvSpPr/>
          <p:nvPr/>
        </p:nvSpPr>
        <p:spPr>
          <a:xfrm>
            <a:off x="775775" y="2026740"/>
            <a:ext cx="4607504" cy="71824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33000"/>
              </a:lnSpc>
              <a:spcAft>
                <a:spcPts val="850"/>
              </a:spcAft>
              <a:buNone/>
            </a:pPr>
            <a:r>
              <a:rPr lang="en-US" sz="2400" b="1" dirty="0">
                <a:solidFill>
                  <a:srgbClr val="3C3939"/>
                </a:solidFill>
                <a:latin typeface="Roboto Bold" pitchFamily="34" charset="0"/>
                <a:ea typeface="Roboto Bold" pitchFamily="34" charset="-122"/>
                <a:cs typeface="Roboto Bold" pitchFamily="34" charset="-120"/>
              </a:rPr>
              <a:t>V = a³</a:t>
            </a:r>
            <a:endParaRPr lang="en-US" sz="2400" dirty="0"/>
          </a:p>
          <a:p>
            <a:pPr marL="0" indent="0" algn="l">
              <a:lnSpc>
                <a:spcPct val="133000"/>
              </a:lnSpc>
              <a:buNone/>
            </a:pPr>
            <a:r>
              <a:rPr lang="en-US" sz="24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 — кырынын узундугу</a:t>
            </a:r>
            <a:endParaRPr lang="en-US" sz="2400" dirty="0"/>
          </a:p>
        </p:txBody>
      </p:sp>
      <p:sp>
        <p:nvSpPr>
          <p:cNvPr id="7" name="Text 3"/>
          <p:cNvSpPr/>
          <p:nvPr/>
        </p:nvSpPr>
        <p:spPr>
          <a:xfrm>
            <a:off x="6668617" y="1403548"/>
            <a:ext cx="4607603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40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Параллелепипед</a:t>
            </a:r>
            <a:endParaRPr lang="en-US" sz="2400" dirty="0"/>
          </a:p>
        </p:txBody>
      </p:sp>
      <p:sp>
        <p:nvSpPr>
          <p:cNvPr id="8" name="Text 4"/>
          <p:cNvSpPr/>
          <p:nvPr/>
        </p:nvSpPr>
        <p:spPr>
          <a:xfrm>
            <a:off x="6541617" y="1926530"/>
            <a:ext cx="4607603" cy="71824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33000"/>
              </a:lnSpc>
              <a:spcAft>
                <a:spcPts val="850"/>
              </a:spcAft>
              <a:buNone/>
            </a:pPr>
            <a:r>
              <a:rPr lang="en-US" sz="2400" b="1" dirty="0">
                <a:solidFill>
                  <a:srgbClr val="3C3939"/>
                </a:solidFill>
                <a:latin typeface="Roboto Bold" pitchFamily="34" charset="0"/>
                <a:ea typeface="Roboto Bold" pitchFamily="34" charset="-122"/>
                <a:cs typeface="Roboto Bold" pitchFamily="34" charset="-120"/>
              </a:rPr>
              <a:t>V = a × b × c</a:t>
            </a:r>
            <a:endParaRPr lang="en-US" sz="2400" dirty="0"/>
          </a:p>
          <a:p>
            <a:pPr marL="0" indent="0" algn="l">
              <a:lnSpc>
                <a:spcPct val="133000"/>
              </a:lnSpc>
              <a:buNone/>
            </a:pPr>
            <a:r>
              <a:rPr lang="en-US" sz="24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узундук × туурасы × бийиктиги</a:t>
            </a:r>
            <a:endParaRPr lang="en-US" sz="2400" dirty="0"/>
          </a:p>
        </p:txBody>
      </p:sp>
      <p:sp>
        <p:nvSpPr>
          <p:cNvPr id="10" name="Text 5"/>
          <p:cNvSpPr/>
          <p:nvPr/>
        </p:nvSpPr>
        <p:spPr>
          <a:xfrm>
            <a:off x="775775" y="3788121"/>
            <a:ext cx="4607504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40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Цилиндр</a:t>
            </a:r>
            <a:endParaRPr lang="en-US" sz="2400" dirty="0"/>
          </a:p>
        </p:txBody>
      </p:sp>
      <p:sp>
        <p:nvSpPr>
          <p:cNvPr id="11" name="Text 6"/>
          <p:cNvSpPr/>
          <p:nvPr/>
        </p:nvSpPr>
        <p:spPr>
          <a:xfrm>
            <a:off x="775775" y="4221360"/>
            <a:ext cx="4607504" cy="71824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33000"/>
              </a:lnSpc>
              <a:spcAft>
                <a:spcPts val="850"/>
              </a:spcAft>
              <a:buNone/>
            </a:pPr>
            <a:r>
              <a:rPr lang="en-US" sz="2400" b="1" dirty="0">
                <a:solidFill>
                  <a:srgbClr val="3C3939"/>
                </a:solidFill>
                <a:latin typeface="Roboto Bold" pitchFamily="34" charset="0"/>
                <a:ea typeface="Roboto Bold" pitchFamily="34" charset="-122"/>
                <a:cs typeface="Roboto Bold" pitchFamily="34" charset="-120"/>
              </a:rPr>
              <a:t>V = πr²h</a:t>
            </a:r>
            <a:endParaRPr lang="en-US" sz="2400" dirty="0"/>
          </a:p>
          <a:p>
            <a:pPr marL="0" indent="0" algn="l">
              <a:lnSpc>
                <a:spcPct val="133000"/>
              </a:lnSpc>
              <a:buNone/>
            </a:pPr>
            <a:r>
              <a:rPr lang="en-US" sz="24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 — радиусу, h — бийиктиги</a:t>
            </a:r>
            <a:endParaRPr lang="en-US" sz="2400" dirty="0"/>
          </a:p>
        </p:txBody>
      </p:sp>
      <p:sp>
        <p:nvSpPr>
          <p:cNvPr id="13" name="Text 7"/>
          <p:cNvSpPr/>
          <p:nvPr/>
        </p:nvSpPr>
        <p:spPr>
          <a:xfrm>
            <a:off x="6782917" y="3953615"/>
            <a:ext cx="4607603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40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Шар</a:t>
            </a:r>
            <a:endParaRPr lang="en-US" sz="2400" dirty="0"/>
          </a:p>
        </p:txBody>
      </p:sp>
      <p:sp>
        <p:nvSpPr>
          <p:cNvPr id="14" name="Text 8"/>
          <p:cNvSpPr/>
          <p:nvPr/>
        </p:nvSpPr>
        <p:spPr>
          <a:xfrm>
            <a:off x="6782917" y="4557364"/>
            <a:ext cx="4607603" cy="71824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33000"/>
              </a:lnSpc>
              <a:spcAft>
                <a:spcPts val="850"/>
              </a:spcAft>
              <a:buNone/>
            </a:pPr>
            <a:r>
              <a:rPr lang="en-US" sz="2400" b="1" dirty="0">
                <a:solidFill>
                  <a:srgbClr val="3C3939"/>
                </a:solidFill>
                <a:latin typeface="Roboto Bold" pitchFamily="34" charset="0"/>
                <a:ea typeface="Roboto Bold" pitchFamily="34" charset="-122"/>
                <a:cs typeface="Roboto Bold" pitchFamily="34" charset="-120"/>
              </a:rPr>
              <a:t>V = (4/3)πr³</a:t>
            </a:r>
            <a:endParaRPr lang="en-US" sz="2400" dirty="0"/>
          </a:p>
          <a:p>
            <a:pPr marL="0" indent="0" algn="l">
              <a:lnSpc>
                <a:spcPct val="133000"/>
              </a:lnSpc>
              <a:buNone/>
            </a:pPr>
            <a:r>
              <a:rPr lang="en-US" sz="24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r — шардын радиусу</a:t>
            </a:r>
            <a:endParaRPr lang="en-US" sz="24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26752"/>
            <a:ext cx="10868745" cy="5260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30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Туура эмес формадагы нерселердин көлөмү</a:t>
            </a:r>
            <a:endParaRPr lang="en-US" sz="33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1446312"/>
            <a:ext cx="3537060" cy="471616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615640" y="1469231"/>
            <a:ext cx="6920831" cy="2630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Суу ысыткычы ыкмасы</a:t>
            </a:r>
            <a:endParaRPr lang="en-US" sz="1650" dirty="0"/>
          </a:p>
        </p:txBody>
      </p:sp>
      <p:sp>
        <p:nvSpPr>
          <p:cNvPr id="5" name="Text 2"/>
          <p:cNvSpPr/>
          <p:nvPr/>
        </p:nvSpPr>
        <p:spPr>
          <a:xfrm>
            <a:off x="4615640" y="1882180"/>
            <a:ext cx="7530416" cy="2545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6000"/>
              </a:lnSpc>
              <a:buNone/>
            </a:pPr>
            <a:r>
              <a:rPr lang="en-US" sz="13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Туура эмес формадагы нерселердин көлөмүн суунун жылышы аркылуу өлчөйбүз.</a:t>
            </a:r>
            <a:endParaRPr lang="en-US" sz="130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15640" y="2305447"/>
            <a:ext cx="6920831" cy="3038078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5789717" y="4486068"/>
            <a:ext cx="1213134" cy="1874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15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Идишти өлчө</a:t>
            </a:r>
            <a:endParaRPr lang="en-US" sz="1150" dirty="0"/>
          </a:p>
        </p:txBody>
      </p:sp>
      <p:sp>
        <p:nvSpPr>
          <p:cNvPr id="8" name="Text 4"/>
          <p:cNvSpPr/>
          <p:nvPr/>
        </p:nvSpPr>
        <p:spPr>
          <a:xfrm>
            <a:off x="5789717" y="4726868"/>
            <a:ext cx="1213134" cy="2835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9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200 мл суу менен толтур</a:t>
            </a:r>
            <a:endParaRPr lang="en-US" sz="900" dirty="0"/>
          </a:p>
        </p:txBody>
      </p:sp>
      <p:sp>
        <p:nvSpPr>
          <p:cNvPr id="9" name="Text 5"/>
          <p:cNvSpPr/>
          <p:nvPr/>
        </p:nvSpPr>
        <p:spPr>
          <a:xfrm>
            <a:off x="9195826" y="4393685"/>
            <a:ext cx="1213135" cy="3749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15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Айырмасын эсепте</a:t>
            </a:r>
            <a:endParaRPr lang="en-US" sz="1150" dirty="0"/>
          </a:p>
        </p:txBody>
      </p:sp>
      <p:sp>
        <p:nvSpPr>
          <p:cNvPr id="10" name="Text 6"/>
          <p:cNvSpPr/>
          <p:nvPr/>
        </p:nvSpPr>
        <p:spPr>
          <a:xfrm>
            <a:off x="9195826" y="4821959"/>
            <a:ext cx="1213135" cy="1417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9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250 − 200 = 50 мл</a:t>
            </a:r>
            <a:endParaRPr lang="en-US" sz="900" dirty="0"/>
          </a:p>
        </p:txBody>
      </p:sp>
      <p:sp>
        <p:nvSpPr>
          <p:cNvPr id="11" name="Text 7"/>
          <p:cNvSpPr/>
          <p:nvPr/>
        </p:nvSpPr>
        <p:spPr>
          <a:xfrm>
            <a:off x="7502770" y="2624035"/>
            <a:ext cx="1213135" cy="1874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15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Нерсени сал</a:t>
            </a:r>
            <a:endParaRPr lang="en-US" sz="1150" dirty="0"/>
          </a:p>
        </p:txBody>
      </p:sp>
      <p:sp>
        <p:nvSpPr>
          <p:cNvPr id="12" name="Text 8"/>
          <p:cNvSpPr/>
          <p:nvPr/>
        </p:nvSpPr>
        <p:spPr>
          <a:xfrm>
            <a:off x="7502770" y="2864835"/>
            <a:ext cx="1213135" cy="28350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98000"/>
              </a:lnSpc>
              <a:buNone/>
            </a:pPr>
            <a:r>
              <a:rPr lang="en-US" sz="9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Нерсени жай аккуратно коюңуз</a:t>
            </a:r>
            <a:endParaRPr lang="en-US" sz="900" dirty="0"/>
          </a:p>
        </p:txBody>
      </p:sp>
      <p:sp>
        <p:nvSpPr>
          <p:cNvPr id="13" name="Shape 9"/>
          <p:cNvSpPr/>
          <p:nvPr/>
        </p:nvSpPr>
        <p:spPr>
          <a:xfrm>
            <a:off x="4615640" y="5512197"/>
            <a:ext cx="6920831" cy="608608"/>
          </a:xfrm>
          <a:prstGeom prst="roundRect">
            <a:avLst>
              <a:gd name="adj" fmla="val 11617"/>
            </a:avLst>
          </a:prstGeom>
          <a:solidFill>
            <a:srgbClr val="E1E1EA"/>
          </a:solidFill>
          <a:ln/>
        </p:spPr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3911" y="5741095"/>
            <a:ext cx="210338" cy="168275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5162520" y="5689203"/>
            <a:ext cx="6815265" cy="2545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6000"/>
              </a:lnSpc>
              <a:buNone/>
            </a:pPr>
            <a:r>
              <a:rPr lang="en-US" sz="130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Нерсенин көлөмү = Акыркы өлчөм − Баштапкы өлчөм</a:t>
            </a:r>
            <a:endParaRPr lang="en-US" sz="1300" dirty="0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661475" y="561380"/>
            <a:ext cx="2744520" cy="269180"/>
          </a:xfrm>
          <a:prstGeom prst="roundRect">
            <a:avLst>
              <a:gd name="adj" fmla="val 22119"/>
            </a:avLst>
          </a:prstGeom>
          <a:solidFill>
            <a:srgbClr val="E1E1EA"/>
          </a:solidFill>
          <a:ln/>
        </p:spPr>
      </p:sp>
      <p:sp>
        <p:nvSpPr>
          <p:cNvPr id="4" name="Text 1"/>
          <p:cNvSpPr/>
          <p:nvPr/>
        </p:nvSpPr>
        <p:spPr>
          <a:xfrm>
            <a:off x="767735" y="614462"/>
            <a:ext cx="3141584" cy="16301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0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3С + 1E МОДЕЛИ — АКЫРКЫ БАСКЫЧ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661475" y="896938"/>
            <a:ext cx="6296860" cy="5537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450" dirty="0">
                <a:solidFill>
                  <a:srgbClr val="1B1B27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3С: Изилдөө жана баалоо</a:t>
            </a:r>
            <a:endParaRPr lang="en-US" sz="3450" dirty="0"/>
          </a:p>
        </p:txBody>
      </p:sp>
      <p:sp>
        <p:nvSpPr>
          <p:cNvPr id="6" name="Shape 3"/>
          <p:cNvSpPr/>
          <p:nvPr/>
        </p:nvSpPr>
        <p:spPr>
          <a:xfrm>
            <a:off x="661475" y="1699816"/>
            <a:ext cx="6296860" cy="1024632"/>
          </a:xfrm>
          <a:prstGeom prst="roundRect">
            <a:avLst>
              <a:gd name="adj" fmla="val 7264"/>
            </a:avLst>
          </a:prstGeom>
          <a:solidFill>
            <a:srgbClr val="E1E1EA"/>
          </a:solidFill>
          <a:ln w="6350">
            <a:solidFill>
              <a:srgbClr val="C7C7D0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845025" y="1883370"/>
            <a:ext cx="5929759" cy="2832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00" dirty="0">
                <a:solidFill>
                  <a:srgbClr val="000000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✅</a:t>
            </a:r>
            <a:r>
              <a:rPr lang="en-US" sz="170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 Мен билем</a:t>
            </a:r>
            <a:endParaRPr lang="en-US" sz="1700" dirty="0"/>
          </a:p>
        </p:txBody>
      </p:sp>
      <p:sp>
        <p:nvSpPr>
          <p:cNvPr id="8" name="Text 5"/>
          <p:cNvSpPr/>
          <p:nvPr/>
        </p:nvSpPr>
        <p:spPr>
          <a:xfrm>
            <a:off x="845025" y="2266255"/>
            <a:ext cx="5929759" cy="2746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3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Көлөмдүн аныктамасы жана бирдиктери</a:t>
            </a:r>
            <a:endParaRPr lang="en-US" sz="1350" dirty="0"/>
          </a:p>
        </p:txBody>
      </p:sp>
      <p:sp>
        <p:nvSpPr>
          <p:cNvPr id="9" name="Shape 6"/>
          <p:cNvSpPr/>
          <p:nvPr/>
        </p:nvSpPr>
        <p:spPr>
          <a:xfrm>
            <a:off x="661475" y="2890540"/>
            <a:ext cx="6296860" cy="1024632"/>
          </a:xfrm>
          <a:prstGeom prst="roundRect">
            <a:avLst>
              <a:gd name="adj" fmla="val 7264"/>
            </a:avLst>
          </a:prstGeom>
          <a:solidFill>
            <a:srgbClr val="E1E1EA"/>
          </a:solidFill>
          <a:ln w="6350">
            <a:solidFill>
              <a:srgbClr val="C7C7D0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845025" y="3074095"/>
            <a:ext cx="5929759" cy="2832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00" dirty="0">
                <a:solidFill>
                  <a:srgbClr val="000000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✅</a:t>
            </a:r>
            <a:r>
              <a:rPr lang="en-US" sz="170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 Мен эсептей алам</a:t>
            </a:r>
            <a:endParaRPr lang="en-US" sz="1700" dirty="0"/>
          </a:p>
        </p:txBody>
      </p:sp>
      <p:sp>
        <p:nvSpPr>
          <p:cNvPr id="11" name="Text 8"/>
          <p:cNvSpPr/>
          <p:nvPr/>
        </p:nvSpPr>
        <p:spPr>
          <a:xfrm>
            <a:off x="845025" y="3456980"/>
            <a:ext cx="5929759" cy="2746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3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Куб, параллелепипед, цилиндр жана шардын көлөмүн</a:t>
            </a:r>
            <a:endParaRPr lang="en-US" sz="1350" dirty="0"/>
          </a:p>
        </p:txBody>
      </p:sp>
      <p:sp>
        <p:nvSpPr>
          <p:cNvPr id="12" name="Shape 9"/>
          <p:cNvSpPr/>
          <p:nvPr/>
        </p:nvSpPr>
        <p:spPr>
          <a:xfrm>
            <a:off x="661475" y="4081264"/>
            <a:ext cx="6296860" cy="1024632"/>
          </a:xfrm>
          <a:prstGeom prst="roundRect">
            <a:avLst>
              <a:gd name="adj" fmla="val 7264"/>
            </a:avLst>
          </a:prstGeom>
          <a:solidFill>
            <a:srgbClr val="E1E1EA"/>
          </a:solidFill>
          <a:ln w="6350">
            <a:solidFill>
              <a:srgbClr val="C7C7D0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845025" y="4264819"/>
            <a:ext cx="5929759" cy="2832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00" dirty="0">
                <a:solidFill>
                  <a:srgbClr val="000000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✅</a:t>
            </a:r>
            <a:r>
              <a:rPr lang="en-US" sz="170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 Мен колдоном</a:t>
            </a:r>
            <a:endParaRPr lang="en-US" sz="1700" dirty="0"/>
          </a:p>
        </p:txBody>
      </p:sp>
      <p:sp>
        <p:nvSpPr>
          <p:cNvPr id="14" name="Text 11"/>
          <p:cNvSpPr/>
          <p:nvPr/>
        </p:nvSpPr>
        <p:spPr>
          <a:xfrm>
            <a:off x="845025" y="4647704"/>
            <a:ext cx="5929759" cy="2746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3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Суу ысыткычы ыкмасын туура эмес формалар үчүн</a:t>
            </a:r>
            <a:endParaRPr lang="en-US" sz="1350" dirty="0"/>
          </a:p>
        </p:txBody>
      </p:sp>
      <p:sp>
        <p:nvSpPr>
          <p:cNvPr id="15" name="Shape 12"/>
          <p:cNvSpPr/>
          <p:nvPr/>
        </p:nvSpPr>
        <p:spPr>
          <a:xfrm>
            <a:off x="661475" y="5271988"/>
            <a:ext cx="6296860" cy="1024632"/>
          </a:xfrm>
          <a:prstGeom prst="roundRect">
            <a:avLst>
              <a:gd name="adj" fmla="val 7264"/>
            </a:avLst>
          </a:prstGeom>
          <a:solidFill>
            <a:srgbClr val="E1E1EA"/>
          </a:solidFill>
          <a:ln w="6350">
            <a:solidFill>
              <a:srgbClr val="C7C7D0"/>
            </a:solidFill>
            <a:prstDash val="solid"/>
          </a:ln>
        </p:spPr>
      </p:sp>
      <p:sp>
        <p:nvSpPr>
          <p:cNvPr id="16" name="Text 13"/>
          <p:cNvSpPr/>
          <p:nvPr/>
        </p:nvSpPr>
        <p:spPr>
          <a:xfrm>
            <a:off x="845025" y="5455543"/>
            <a:ext cx="5929759" cy="2832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00" dirty="0">
                <a:solidFill>
                  <a:srgbClr val="000000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✅</a:t>
            </a:r>
            <a:r>
              <a:rPr lang="en-US" sz="1700" dirty="0">
                <a:solidFill>
                  <a:srgbClr val="3C3939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 Мен байланыштырам</a:t>
            </a:r>
            <a:endParaRPr lang="en-US" sz="1700" dirty="0"/>
          </a:p>
        </p:txBody>
      </p:sp>
      <p:sp>
        <p:nvSpPr>
          <p:cNvPr id="17" name="Text 14"/>
          <p:cNvSpPr/>
          <p:nvPr/>
        </p:nvSpPr>
        <p:spPr>
          <a:xfrm>
            <a:off x="845025" y="5838428"/>
            <a:ext cx="5929759" cy="2746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350" dirty="0">
                <a:solidFill>
                  <a:srgbClr val="3C3939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Көлөмдү өлчөөнү реалдуу турмушта колдонуу</a:t>
            </a:r>
            <a:endParaRPr lang="en-US" sz="13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7078</TotalTime>
  <Words>274</Words>
  <Application>Microsoft Office PowerPoint</Application>
  <PresentationFormat>Произвольный</PresentationFormat>
  <Paragraphs>61</Paragraphs>
  <Slides>7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3" baseType="lpstr">
      <vt:lpstr>Arial</vt:lpstr>
      <vt:lpstr>Roboto</vt:lpstr>
      <vt:lpstr>Raleway</vt:lpstr>
      <vt:lpstr>Roboto Bold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Мугалим</dc:creator>
  <cp:lastModifiedBy>Windows 11 Pro</cp:lastModifiedBy>
  <cp:revision>6</cp:revision>
  <dcterms:created xsi:type="dcterms:W3CDTF">2026-09-10T08:27:57Z</dcterms:created>
  <dcterms:modified xsi:type="dcterms:W3CDTF">2026-10-17T04:34:23Z</dcterms:modified>
</cp:coreProperties>
</file>