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9" r:id="rId4"/>
    <p:sldId id="260" r:id="rId5"/>
    <p:sldId id="261" r:id="rId6"/>
    <p:sldId id="262" r:id="rId7"/>
    <p:sldId id="264" r:id="rId8"/>
    <p:sldId id="265" r:id="rId9"/>
    <p:sldId id="263" r:id="rId10"/>
    <p:sldId id="266" r:id="rId11"/>
    <p:sldId id="267" r:id="rId12"/>
    <p:sldId id="270" r:id="rId13"/>
    <p:sldId id="268" r:id="rId14"/>
    <p:sldId id="271" r:id="rId15"/>
    <p:sldId id="272" r:id="rId16"/>
    <p:sldId id="27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5536" y="1247348"/>
            <a:ext cx="8352928" cy="20928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Сабактын темасы: 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Текст, анын </a:t>
            </a:r>
            <a:r>
              <a:rPr lang="en-US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темасы, бөлүнүшү.</a:t>
            </a:r>
            <a:endParaRPr lang="ru-RU" sz="2800" b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 маанилик бүтүндүгү.Тексттин бөлүктөрү: башт.өнүгүшү,аякташы.(кайталоо)</a:t>
            </a:r>
            <a:endParaRPr lang="ru-RU" sz="2800" b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195736" y="3933056"/>
            <a:ext cx="3707904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" alt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-класс    </a:t>
            </a:r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7-сабак</a:t>
            </a:r>
            <a:endParaRPr lang="en-US" sz="5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88" y="1340768"/>
            <a:ext cx="8418513" cy="518703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63688" y="704757"/>
            <a:ext cx="5616624" cy="744203"/>
          </a:xfrm>
          <a:prstGeom prst="rect">
            <a:avLst/>
          </a:prstGeom>
          <a:noFill/>
        </p:spPr>
        <p:txBody>
          <a:bodyPr wrap="square" lIns="51206" tIns="25603" rIns="51206" bIns="25603">
            <a:spAutoFit/>
          </a:bodyPr>
          <a:lstStyle/>
          <a:p>
            <a:pPr algn="ctr"/>
            <a:r>
              <a:rPr lang="en-US" sz="4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БҮГҮНКҮ САБАКТА</a:t>
            </a:r>
            <a:endParaRPr lang="ru-RU" sz="45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21838" y="1772816"/>
            <a:ext cx="6435210" cy="913480"/>
          </a:xfrm>
          <a:prstGeom prst="rect">
            <a:avLst/>
          </a:prstGeom>
          <a:noFill/>
        </p:spPr>
        <p:txBody>
          <a:bodyPr wrap="square" lIns="51206" tIns="25603" rIns="51206" bIns="25603">
            <a:spAutoFit/>
          </a:bodyPr>
          <a:lstStyle/>
          <a:p>
            <a:pPr algn="ctr"/>
            <a:r>
              <a:rPr lang="en-U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Текст  боюнча билгендерин бышыкташат;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3573016"/>
            <a:ext cx="6336704" cy="913480"/>
          </a:xfrm>
          <a:prstGeom prst="rect">
            <a:avLst/>
          </a:prstGeom>
          <a:noFill/>
        </p:spPr>
        <p:txBody>
          <a:bodyPr wrap="square" lIns="51206" tIns="25603" rIns="51206" bIns="25603">
            <a:spAutoFit/>
          </a:bodyPr>
          <a:lstStyle/>
          <a:p>
            <a:pPr algn="ctr"/>
            <a:r>
              <a:rPr lang="en-U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Тексттерди бөлүктөргө ажырата алышат;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65162" y="5359401"/>
            <a:ext cx="6348583" cy="421038"/>
          </a:xfrm>
          <a:prstGeom prst="rect">
            <a:avLst/>
          </a:prstGeom>
          <a:noFill/>
        </p:spPr>
        <p:txBody>
          <a:bodyPr wrap="none" lIns="51206" tIns="25603" rIns="51206" bIns="25603">
            <a:spAutoFit/>
          </a:bodyPr>
          <a:lstStyle/>
          <a:p>
            <a:pPr algn="ctr"/>
            <a:r>
              <a:rPr lang="en-US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Тексттин маанилик бүтүндүгүн билишет 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55576" y="980728"/>
            <a:ext cx="781236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Байланыштуу кеп эмнени окутат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1.Текст  жөнүндөгү маселелер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тема, андагы негизги  ой,  тексттин түзүлүш  өзгөчөлүктөрү);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2. Кептин  стилдери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а) сүйлөшүү стили;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б) көркөм стиль;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в) илимий стиль;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г) публицистикалык  стиль;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д) расмий-иштиктүү стиль .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3. Кептин түрлөрү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сүрөттөө;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б) баяндоо;</a:t>
            </a:r>
            <a:endParaRPr lang="en-US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в) ой жүгүртүү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10411" y="980728"/>
            <a:ext cx="874846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 е к с т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32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маанилик</a:t>
            </a:r>
            <a:r>
              <a:rPr lang="ru-RU" sz="32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грамматикалык</a:t>
            </a:r>
            <a:r>
              <a:rPr lang="ru-RU" sz="32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стилистикалык,тематикалык</a:t>
            </a:r>
            <a:r>
              <a:rPr lang="ru-RU" sz="32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жана</a:t>
            </a:r>
            <a:r>
              <a:rPr lang="ru-RU" sz="32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структуралык</a:t>
            </a:r>
            <a:r>
              <a:rPr lang="ru-RU" sz="32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жактан</a:t>
            </a:r>
            <a:r>
              <a:rPr lang="ru-RU" sz="32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тыгыз</a:t>
            </a:r>
            <a:r>
              <a:rPr lang="ru-RU" sz="32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байланышкан</a:t>
            </a:r>
            <a:r>
              <a:rPr lang="ru-RU" sz="32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32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нече</a:t>
            </a:r>
            <a:r>
              <a:rPr lang="ru-RU" sz="32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сүйлөмдөрдөн т</a:t>
            </a:r>
            <a:r>
              <a:rPr lang="en-US" sz="32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үзүлгөн кеп ишмердүүлүгүнүн оозеки,жазуу түрүндөгү жыйынтыгы.</a:t>
            </a:r>
            <a:endParaRPr lang="en-US" sz="3200" b="1" dirty="0" smtClean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эң кичине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маанилүү бөлүгү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сүйлөм.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35596" y="833517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маанилик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бүтүндүгү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1556792"/>
            <a:ext cx="79928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өзүнө төмөндөгүдөй белгилерди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камтыйт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белгилүү бир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темада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сүйлөшүү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пикир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алышуу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текстте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сүйлөөчү адамдын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негизги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оюнун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ишке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ашырылышы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- ар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кандай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көлөмдөгү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бүткөн ойду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билдириши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текстке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теманы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же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айтылган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негизги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ойду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билдирүүчү аталыш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тандап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алуу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туура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башталып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туура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бүтүшү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</a:t>
            </a:r>
            <a:endParaRPr lang="ru-RU" sz="24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92696"/>
            <a:ext cx="8686800" cy="792088"/>
          </a:xfrm>
        </p:spPr>
        <p:txBody>
          <a:bodyPr>
            <a:normAutofit fontScale="90000"/>
          </a:bodyPr>
          <a:lstStyle/>
          <a:p>
            <a:r>
              <a:rPr lang="ru-RU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бөлүктөрү:</a:t>
            </a:r>
            <a:br>
              <a:rPr lang="ru-RU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484784"/>
            <a:ext cx="7704856" cy="5517232"/>
          </a:xfrm>
        </p:spPr>
        <p:txBody>
          <a:bodyPr>
            <a:normAutofit fontScale="85000" lnSpcReduction="10000"/>
          </a:bodyPr>
          <a:lstStyle/>
          <a:p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Ойдун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башталышы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Тексттеги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берилүүчү маалымат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боюнча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киришүү этабы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негизги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ойду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билдирүүчү сүйлөмдөрдүн колдонулушу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Ойдун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өнүгүшү.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Теманын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мазмунун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андан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ары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тереңдетип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өркүндөтүү максаттарында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колдонулган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сүйлөмдөр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абзацтар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Ойдун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аякталышы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Темага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карата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берилген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мазмундун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белгилүү окуялар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жөнүндөгү жыйынтыктоочу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сүйлөмдөр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 абзац.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6588224" cy="764704"/>
          </a:xfrm>
        </p:spPr>
        <p:txBody>
          <a:bodyPr>
            <a:normAutofit fontScale="90000"/>
          </a:bodyPr>
          <a:lstStyle/>
          <a:p>
            <a:br>
              <a:rPr lang="en-US" b="1" dirty="0" smtClean="0">
                <a:solidFill>
                  <a:srgbClr val="C00000"/>
                </a:solidFill>
              </a:rPr>
            </a:br>
            <a:br>
              <a:rPr lang="en-US" b="1" dirty="0" smtClean="0">
                <a:solidFill>
                  <a:srgbClr val="C00000"/>
                </a:solidFill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Тексттеги ойду тереңдеткиле,</a:t>
            </a:r>
            <a:b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негизги ойду улагыла</a:t>
            </a:r>
            <a:b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</a:rPr>
              <a:t>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1916832"/>
            <a:ext cx="73083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Карагул да атама барамын дейт.Энеси бир аз какыс-кукус кылып коет. Таарынган бала атасынын артынан кетет.Жолдо таш тизип ойноп,не бир кызыкка батат.Анан чарчап,талыкшыган бала уктап калат.Жолу болбогон мергенчи тоодон келе жатат.Эңкейип караса,арчанын түбүндө элик............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44408" cy="6858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Тексттеги ойдун башталышын уланткыла</a:t>
            </a:r>
            <a:r>
              <a:rPr lang="en-US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1800" dirty="0" smtClean="0"/>
            </a:b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 мергендин беш уулу болот.Эки уулу айтышып жоодо өлөт.Колунда жалгыз Карагулу калат.Бир күнү алдырар күнү жаздырар болуп,чал тоого мергенчилеп чыгып кетет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600" dirty="0" smtClean="0"/>
            </a:br>
            <a:br>
              <a:rPr lang="en-US" sz="2200" dirty="0" smtClean="0"/>
            </a:br>
            <a:endParaRPr lang="ru-RU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5017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Тексттеги ойду кайгылуу аяктагыла: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2420888"/>
            <a:ext cx="64087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“Өлгөн баланы карууга салып,көтөргөн чал боздойт”,”Бир гана  мергендин алдынан атакелеп тосуп чыгуучу Карагул жок”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570186"/>
          </a:xfrm>
        </p:spPr>
        <p:txBody>
          <a:bodyPr>
            <a:normAutofit/>
          </a:bodyPr>
          <a:lstStyle/>
          <a:p>
            <a:r>
              <a:rPr lang="en-US" sz="73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Рефлексия:</a:t>
            </a:r>
            <a:br>
              <a:rPr lang="en-US" dirty="0" smtClean="0">
                <a:solidFill>
                  <a:srgbClr val="C00000"/>
                </a:solidFill>
              </a:rPr>
            </a:br>
            <a:endParaRPr lang="ru-RU" sz="2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ьная выноска 7"/>
          <p:cNvSpPr/>
          <p:nvPr/>
        </p:nvSpPr>
        <p:spPr>
          <a:xfrm>
            <a:off x="1082040" y="1196975"/>
            <a:ext cx="7882890" cy="4608195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1.Тексттин темасы деген эмне?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2.Тексттин темасын кантип коебуз?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3.Бардык сүйлөмдөрдүн жыйындысы текст боло алабы?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 темасы  жана анын бөлүнүшү</a:t>
            </a:r>
            <a:endParaRPr lang="ru-RU" sz="3200" b="1" dirty="0">
              <a:solidFill>
                <a:schemeClr val="accent2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1412776"/>
            <a:ext cx="8568952" cy="4968552"/>
          </a:xfrm>
        </p:spPr>
        <p:txBody>
          <a:bodyPr>
            <a:normAutofit fontScale="62500" lnSpcReduction="20000"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 бир текст өзүнүн мазмунуна жараша белгилүү  теманы түзөт.</a:t>
            </a:r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 е м а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тексттин мазмунуна коюлган  ат, тексттин эң маанилүү  өзөгү, тексттин жалпыланган  мазмуну. </a:t>
            </a:r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 темасы 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 о д т е м а г а (темачага),  б ө л ү м г ө  </a:t>
            </a:r>
            <a:r>
              <a:rPr lang="en-U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жана                           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 и к р о т е м а г а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бөлүнөт.</a:t>
            </a:r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Тексттеги сүйлөмдөр негизги идея , ой менен байланышат.</a:t>
            </a:r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Подтема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чоң теманын ичиндеги кичирээк тема.</a:t>
            </a:r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Микротема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жалпы теманын майда бөлүкчөлөрү</a:t>
            </a:r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же болбосо, кептин маанилик эң кичине бирдиги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467544" y="2828836"/>
            <a:ext cx="58326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Маанилик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жактан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байланышкан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сүйлөмдөр жалпысынан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биригип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келип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мазмунун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түзөт.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Мазмунда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ар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кандай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кабарлардын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берилиши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мүмкүн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4499992" y="620688"/>
            <a:ext cx="2016224" cy="1872209"/>
            <a:chOff x="-233356" y="2419995"/>
            <a:chExt cx="3132180" cy="1019327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-233356" y="2419995"/>
              <a:ext cx="3132180" cy="101932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Прямоугольник 14"/>
            <p:cNvSpPr/>
            <p:nvPr/>
          </p:nvSpPr>
          <p:spPr>
            <a:xfrm>
              <a:off x="267792" y="2419995"/>
              <a:ext cx="2631031" cy="10193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170688" rIns="170688" bIns="170688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аткарылган</a:t>
              </a:r>
              <a:r>
                <a:rPr lang="ru-RU" sz="24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иштер</a:t>
              </a:r>
              <a:r>
                <a:rPr lang="ru-RU" sz="24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жөнүндө</a:t>
              </a:r>
              <a:endParaRPr lang="ru-RU" sz="2400" kern="1200" dirty="0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1475740" y="620395"/>
            <a:ext cx="2194560" cy="1728470"/>
            <a:chOff x="3035288" y="3503973"/>
            <a:chExt cx="2915748" cy="1273214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3035288" y="3503973"/>
              <a:ext cx="2915748" cy="1273214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Прямоугольник 18"/>
            <p:cNvSpPr/>
            <p:nvPr/>
          </p:nvSpPr>
          <p:spPr>
            <a:xfrm>
              <a:off x="3501808" y="3503973"/>
              <a:ext cx="2449228" cy="12732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163576" rIns="163576" bIns="163576" numCol="1" spcCol="1270" anchor="ctr" anchorCtr="0">
              <a:noAutofit/>
            </a:bodyPr>
            <a:lstStyle/>
            <a:p>
              <a:pPr lvl="0" algn="l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3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келечектен </a:t>
              </a:r>
              <a:r>
                <a:rPr lang="ru-RU" sz="23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күткөн ой-максат</a:t>
              </a:r>
              <a:r>
                <a:rPr lang="ru-RU" sz="23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3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жөнүндө </a:t>
              </a:r>
              <a:r>
                <a:rPr lang="ru-RU" sz="23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ж. б</a:t>
              </a:r>
              <a:endParaRPr lang="en-US" sz="23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1115615" y="4641683"/>
            <a:ext cx="5400600" cy="1660583"/>
            <a:chOff x="3510259" y="692514"/>
            <a:chExt cx="2799390" cy="1948615"/>
          </a:xfrm>
        </p:grpSpPr>
        <p:sp>
          <p:nvSpPr>
            <p:cNvPr id="25" name="Овал 24"/>
            <p:cNvSpPr/>
            <p:nvPr/>
          </p:nvSpPr>
          <p:spPr>
            <a:xfrm>
              <a:off x="3510259" y="692514"/>
              <a:ext cx="2799390" cy="1948615"/>
            </a:xfrm>
            <a:prstGeom prst="ellipse">
              <a:avLst/>
            </a:prstGeom>
            <a:solidFill>
              <a:srgbClr val="00B05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Овал 4"/>
            <p:cNvSpPr/>
            <p:nvPr/>
          </p:nvSpPr>
          <p:spPr>
            <a:xfrm>
              <a:off x="3920220" y="977882"/>
              <a:ext cx="1979468" cy="1377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rtlCol="0" anchor="ctr" anchorCtr="0">
              <a:noAutofit/>
            </a:bodyPr>
            <a:lstStyle/>
            <a:p>
              <a:pPr lvl="0" algn="ctr" defTabSz="10668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заттардын</a:t>
              </a:r>
              <a:r>
                <a:rPr lang="ru-RU" sz="24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белгилерин</a:t>
              </a:r>
              <a:r>
                <a:rPr lang="ru-RU" sz="24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же </a:t>
              </a:r>
              <a:r>
                <a:rPr lang="ru-RU" sz="24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көрүнүштү сүрөттөө жөнүндө</a:t>
              </a:r>
              <a:endParaRPr lang="en-US" sz="2400" kern="1200" dirty="0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байланыштуулугу</a:t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772816"/>
            <a:ext cx="6696744" cy="4137323"/>
          </a:xfrm>
        </p:spPr>
        <p:txBody>
          <a:bodyPr>
            <a:normAutofit fontScale="77500" lnSpcReduction="20000"/>
          </a:bodyPr>
          <a:lstStyle/>
          <a:p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байланыштуулугу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бөлүнүшүнүн үчүнчү негизги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мүнөздүү белгиси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болуп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саналат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Байланыштуулуктун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негизин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сүйлөмдүн ырааттуулугу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түзөт, тексттеги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ар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кийинки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сүйлөм мурунку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сүйлөмдөрдүн базасында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курулат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Мурунку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сүйлөмдөгү негизги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ойго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кийинки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сүйлөмдө жаңы маалымат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кошулуу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менен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негизги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ой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өнүгүү абалында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болот.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Ойдун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өнүгүүсүнө тексттеги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ар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сүйлөм өз салымын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кошот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u-RU" b="1" i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80728"/>
          </a:xfrm>
        </p:spPr>
        <p:txBody>
          <a:bodyPr/>
          <a:lstStyle/>
          <a:p>
            <a:r>
              <a:rPr lang="ru-RU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абзацы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11560" y="1355376"/>
            <a:ext cx="7704856" cy="4581129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Сүйлөп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жаткан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өзүнүн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оюн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башкаларга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толук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жеткиликтүү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түшүндүрүү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үчүн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ойдон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экинчи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жаңы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ойго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өтүп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отурат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ойлор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жалпы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темага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бириктирилет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Ошол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жалпы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теманын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бөлүктөрү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микротема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аталат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3"/>
          <p:cNvSpPr txBox="1"/>
          <p:nvPr/>
        </p:nvSpPr>
        <p:spPr>
          <a:xfrm>
            <a:off x="755576" y="2780928"/>
            <a:ext cx="7956376" cy="25202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Микротома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нече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сүйлөмдөр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аркылуу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туюндурулат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Ошол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микротемага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бириккен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тексттин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бөлүктөрү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1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абзац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деп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аталат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Ал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эми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тема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нече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микро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темадан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турса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текст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эреже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катарында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нече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абзацтан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турат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kumimoji="0" lang="ru-RU" sz="2000" b="1" i="1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Абзац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тексттин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башындагы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кемтик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же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башталган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ой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менен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экинчи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ойдун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ортосундагы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текст,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тактап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айтканда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тексттеги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жаңы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ойдун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башталышы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kumimoji="0" lang="ru-RU" sz="2000" b="1" i="1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99592" y="5085184"/>
            <a:ext cx="864096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Немец тилинен алынып,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“чегинүү” 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дегенди билдирет.                                                                             Абзацтын да башталышы, өнүгүшү, аякталышы болот</a:t>
            </a:r>
            <a:endParaRPr lang="ru-RU" b="1" dirty="0" smtClean="0">
              <a:solidFill>
                <a:srgbClr val="002060"/>
              </a:solidFill>
            </a:endParaRPr>
          </a:p>
          <a:p>
            <a:endParaRPr lang="ru-RU" sz="1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43608" y="620688"/>
            <a:ext cx="709228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Көрүнүп тургандай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подтемага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караганда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тема </a:t>
            </a:r>
            <a:r>
              <a:rPr lang="ru-RU" sz="2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сыяктуу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эле </a:t>
            </a:r>
            <a:r>
              <a:rPr lang="ru-RU" sz="2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микротемалар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sz="2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структуралык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мазмундук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туруктуу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элементтеринен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болуп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саналат</a:t>
            </a:r>
            <a:r>
              <a:rPr lang="ru-RU" sz="24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i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темасы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нече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микротемалардан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турат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Микротема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тексттин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деталы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жалпы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мазмундун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кичинекей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бөлугүн билгизип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нече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сүйлөм аркылуу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туюндурулат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Андай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сүйлөмдөр бүтүндүн бөлүгү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катары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ойду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чагылдырат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Ар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микротема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тексттеги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сүйлөм аркылуу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башталып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составына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нече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сүйлөмдөрдү камтыйт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алар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бири-бири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маанилик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темалык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жактан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байланышып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турат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Ошондуктан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тексттеги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микротема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абзац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эриш-аркак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байланышта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болот.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               абзац              микротемалар(кичине темачалар)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5163</Words>
  <Application>WPS Presentation</Application>
  <PresentationFormat>Экран (4:3)</PresentationFormat>
  <Paragraphs>108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Тексттин бөлүктөрү: </vt:lpstr>
      <vt:lpstr>  Тексттеги ойду тереңдеткиле, негизги ойду улагыла  </vt:lpstr>
      <vt:lpstr>Тексттеги ойдун башталышын уланткыла: Бир мергендин беш уулу болот.Эки уулу айтышып жоодо өлөт.Колунда жалгыз Карагулу калат.Бир күнү алдырар күнү жаздырар болуп,чал тоого мергенчилеп чыгып кетет.  </vt:lpstr>
      <vt:lpstr>Тексттеги ойду кайгылуу аяктагыла:</vt:lpstr>
      <vt:lpstr>Рефлексия: </vt:lpstr>
      <vt:lpstr>Тексттин темасы  жана анын бөлүнүшү</vt:lpstr>
      <vt:lpstr>PowerPoint 演示文稿</vt:lpstr>
      <vt:lpstr>3. Тексттин байланыштуулугу </vt:lpstr>
      <vt:lpstr>Тексттин абзацы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Kumar</dc:creator>
  <cp:lastModifiedBy>WPS_1779614518</cp:lastModifiedBy>
  <cp:revision>27</cp:revision>
  <dcterms:created xsi:type="dcterms:W3CDTF">2020-09-19T11:44:00Z</dcterms:created>
  <dcterms:modified xsi:type="dcterms:W3CDTF">2026-10-08T02:59:47Z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2B9A9F48F1E44044A3801624C6D7EF76_13</vt:lpwstr>
  </property>
  <property fmtid="{D5CDD505-2E9C-101B-9397-08002B2CF9AE}" pid="3" name="KSOProductBuildVer">
    <vt:lpwstr>1049-12.1.0.28485</vt:lpwstr>
  </property>
</Properties>
</file>