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2. ӨТКӨН ТЕМАНЫ ЭСКЕ ТҮШҮРҮҮ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«Эстеп көр!»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💡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Кайталоо деген эмне?</a:t>
            </a:r>
          </a:p>
          <a:p>
            <a:pPr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Кайталоо бизге эмнеге жардам берет?</a:t>
            </a:r>
          </a:p>
          <a:p>
            <a:pPr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Күнүмдүк жашоодон кайталоого бир мисал айт.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ОЙЛОН • ЭСКЕ ТҮШҮР • ЖООП БЕР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2/8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3. ЖАҢЫ ТЕМА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Орундуу кайталоо деген эмне?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📘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Орундуу кайталоо — ойду тактоо, негизги маалыматты бекемдөө же таасирди күчөтүү үчүн сөздү же ойду максаттуу кайталоо.</a:t>
            </a:r>
          </a:p>
          <a:p>
            <a:pPr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Кайталоо тексттин маанисине кызмат кылышы керек.</a:t>
            </a:r>
          </a:p>
          <a:p>
            <a:pPr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Максатсыз, ашыкча кайталоо текстти жадатма кылат.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НЕГИЗГИ ОЙ: КАЙТАЛОО МАКСАТТУУ БОЛСУН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3/8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4. МИСАЛДАРДЫ ТАЛДОО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Кайталоо кайсы максатта колдонулган?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🔍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«Билим — байлык, билим — күч, билим — келечек».</a:t>
            </a:r>
          </a:p>
          <a:p>
            <a:pPr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«Биз бирге окуйбуз, бирге изденебиз, бирге ийгиликке жетебиз».</a:t>
            </a:r>
          </a:p>
          <a:p>
            <a:pPr>
              <a:spcAft>
                <a:spcPts val="1800"/>
              </a:spcAft>
              <a:defRPr sz="1900">
                <a:solidFill>
                  <a:srgbClr val="F5FAFF"/>
                </a:solidFill>
                <a:latin typeface="Aptos"/>
              </a:defRPr>
            </a:pPr>
            <a:r>
              <a:t>✦  Суроо: кайталоо ойду кандайча күчөттү?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ЖУПТАШЫҢ МЕНЕН ТАЛКУУЛА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4/8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5. ТОПТУК ТАПШЫРМА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«Ойду бекемде!»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🤝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1-топ: кайталоо колдонулган 2 сүйлөм түзгүлө.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2-топ: ашыкча кайталоосу бар сүйлөмдү оңдогула.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3-топ: кайталоонун зарылдыгын 3 сүйлөм менен түшүндүргүлө.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Баалоо: тактык, чыгармачылык, кызматташуу.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3 МҮНӨТ • АНАН КЛАССТА БӨЛҮШ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5/8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6. КЫЗЫКТУУ ОЮН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«Кайсынысы орундуу?»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🎮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А) Мен китепти окудум, китепти окудум, китепти окудум.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Б) Китеп окуу — билим алуу, билим алуу — келечекке жол.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В) Биз бүгүн сабакта, бүгүн сабакта отурдук.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Тапшырма: эң орундуу мисалды тандап, себебин түшүндүр.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ЖООБУҢДУ ДАЛИЛДЕ!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6/8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7. БЫШЫКТОО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«Сүйлөмдү улант!»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✍️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Орундуу кайталоо маанилүү, анткени ...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Кайталоо ойду ...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Эгер кайталоо ашыкча болсо, ...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Өзүң бир мисал түзүп, кайталоонун максатын айт.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БИЛИМИҢДИ КОЛДОН!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7/8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A3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137160" y="137160"/>
            <a:ext cx="11914632" cy="6565392"/>
          </a:xfrm>
          <a:prstGeom prst="roundRect">
            <a:avLst/>
          </a:prstGeom>
          <a:noFill/>
          <a:ln w="3175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246888" y="246888"/>
            <a:ext cx="11695176" cy="6345936"/>
          </a:xfrm>
          <a:prstGeom prst="roundRect">
            <a:avLst/>
          </a:prstGeom>
          <a:noFill/>
          <a:ln w="15240"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02920" y="347472"/>
            <a:ext cx="11155680" cy="41148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800" b="1">
                <a:solidFill>
                  <a:srgbClr val="28FFD2"/>
                </a:solidFill>
                <a:latin typeface="Aptos"/>
              </a:defRPr>
            </a:pPr>
            <a:r>
              <a:t>8. БААЛОО ЖАНА РЕФЛЕКСИЯ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4360" y="868680"/>
            <a:ext cx="10972800" cy="77724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000" b="1">
                <a:solidFill>
                  <a:srgbClr val="F5FAFF"/>
                </a:solidFill>
                <a:latin typeface="Aptos"/>
              </a:defRPr>
            </a:pPr>
            <a:r>
              <a:t>«Бүгүн мен эмнени үйрөндүм?»</a:t>
            </a:r>
          </a:p>
        </p:txBody>
      </p:sp>
      <p:sp>
        <p:nvSpPr>
          <p:cNvPr id="6" name="Oval 5"/>
          <p:cNvSpPr/>
          <p:nvPr/>
        </p:nvSpPr>
        <p:spPr>
          <a:xfrm>
            <a:off x="731520" y="1965960"/>
            <a:ext cx="1417320" cy="1417320"/>
          </a:xfrm>
          <a:prstGeom prst="ellipse">
            <a:avLst/>
          </a:prstGeom>
          <a:solidFill>
            <a:srgbClr val="7C3CFF"/>
          </a:solidFill>
          <a:ln w="38100"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4672" y="2267712"/>
            <a:ext cx="1280160" cy="6858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3400" b="0">
                <a:solidFill>
                  <a:srgbClr val="F5FAFF"/>
                </a:solidFill>
                <a:latin typeface="Aptos"/>
              </a:defRPr>
            </a:pPr>
            <a:r>
              <a:t>⭐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23160" y="1828800"/>
            <a:ext cx="8915400" cy="3520440"/>
          </a:xfrm>
          <a:prstGeom prst="roundRect">
            <a:avLst/>
          </a:prstGeom>
          <a:solidFill>
            <a:srgbClr val="141C56"/>
          </a:solidFill>
          <a:ln w="25400">
            <a:solidFill>
              <a:srgbClr val="7C3C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274320" rIns="228600" tIns="201168" bIns="137160"/>
          <a:lstStyle/>
          <a:p>
            <a:pPr algn="ctr"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🟢 Мен теманы түшүндүм жана мисал келтире алам.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🟡 Мен түшүндүм, бирок дагы машыгам.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🔵 Мага дагы бир мисал керек.</a:t>
            </a:r>
          </a:p>
          <a:p>
            <a:pPr>
              <a:spcAft>
                <a:spcPts val="1800"/>
              </a:spcAft>
              <a:defRPr sz="1700">
                <a:solidFill>
                  <a:srgbClr val="F5FAFF"/>
                </a:solidFill>
                <a:latin typeface="Aptos"/>
              </a:defRPr>
            </a:pPr>
            <a:r>
              <a:t>✦  Чыгуу билети: орундуу кайталоо колдонулган бир сүйлөм жаз.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005840" y="3931920"/>
            <a:ext cx="320040" cy="320040"/>
          </a:xfrm>
          <a:prstGeom prst="star5">
            <a:avLst/>
          </a:prstGeom>
          <a:solidFill>
            <a:srgbClr val="00D2FF"/>
          </a:solidFill>
          <a:ln>
            <a:solidFill>
              <a:srgbClr val="00D2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5-Point Star 9"/>
          <p:cNvSpPr/>
          <p:nvPr/>
        </p:nvSpPr>
        <p:spPr>
          <a:xfrm>
            <a:off x="1600200" y="4800600"/>
            <a:ext cx="320040" cy="320040"/>
          </a:xfrm>
          <a:prstGeom prst="star5">
            <a:avLst/>
          </a:prstGeom>
          <a:solidFill>
            <a:srgbClr val="FF2DDC"/>
          </a:solidFill>
          <a:ln>
            <a:solidFill>
              <a:srgbClr val="FF2D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5-Point Star 10"/>
          <p:cNvSpPr/>
          <p:nvPr/>
        </p:nvSpPr>
        <p:spPr>
          <a:xfrm>
            <a:off x="10835640" y="1645920"/>
            <a:ext cx="320040" cy="320040"/>
          </a:xfrm>
          <a:prstGeom prst="star5">
            <a:avLst/>
          </a:prstGeom>
          <a:solidFill>
            <a:srgbClr val="FFDC3C"/>
          </a:solidFill>
          <a:ln>
            <a:solidFill>
              <a:srgbClr val="FFD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5-Point Star 11"/>
          <p:cNvSpPr/>
          <p:nvPr/>
        </p:nvSpPr>
        <p:spPr>
          <a:xfrm>
            <a:off x="10972800" y="5486400"/>
            <a:ext cx="320040" cy="320040"/>
          </a:xfrm>
          <a:prstGeom prst="star5">
            <a:avLst/>
          </a:prstGeom>
          <a:solidFill>
            <a:srgbClr val="28FFD2"/>
          </a:solidFill>
          <a:ln>
            <a:solidFill>
              <a:srgbClr val="28FF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48640" y="5806440"/>
            <a:ext cx="11064240" cy="438912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ctr">
              <a:defRPr sz="1700" b="1">
                <a:solidFill>
                  <a:srgbClr val="FFDC3C"/>
                </a:solidFill>
                <a:latin typeface="Aptos"/>
              </a:defRPr>
            </a:pPr>
            <a:r>
              <a:t>КАЙТАЛА • ЭСИҢДЕ САКТА • ИЙГИЛИККЕ ЖЕТ!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199632"/>
            <a:ext cx="731520" cy="228600"/>
          </a:xfrm>
          <a:prstGeom prst="rect">
            <a:avLst/>
          </a:prstGeom>
          <a:noFill/>
        </p:spPr>
        <p:txBody>
          <a:bodyPr wrap="square" lIns="109728" rIns="109728" tIns="73152">
            <a:spAutoFit/>
          </a:bodyPr>
          <a:lstStyle/>
          <a:p>
            <a:pPr algn="r">
              <a:defRPr sz="1000" b="0">
                <a:solidFill>
                  <a:srgbClr val="28FFD2"/>
                </a:solidFill>
                <a:latin typeface="Aptos"/>
              </a:defRPr>
            </a:pPr>
            <a:r>
              <a:t>8/8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