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8" d="100"/>
          <a:sy n="58" d="100"/>
        </p:scale>
        <p:origin x="964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966960" y="457200"/>
            <a:ext cx="1097280" cy="1097280"/>
          </a:xfrm>
          <a:prstGeom prst="ellipse">
            <a:avLst/>
          </a:prstGeom>
          <a:solidFill>
            <a:srgbClr val="FFD3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10789920" y="1371600"/>
            <a:ext cx="502920" cy="502920"/>
          </a:xfrm>
          <a:prstGeom prst="ellipse">
            <a:avLst/>
          </a:prstGeom>
          <a:solidFill>
            <a:srgbClr val="BEDC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Oval 3"/>
          <p:cNvSpPr/>
          <p:nvPr/>
        </p:nvSpPr>
        <p:spPr>
          <a:xfrm>
            <a:off x="9418320" y="1828800"/>
            <a:ext cx="320040" cy="320040"/>
          </a:xfrm>
          <a:prstGeom prst="ellipse">
            <a:avLst/>
          </a:prstGeom>
          <a:solidFill>
            <a:srgbClr val="DC56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0972800" y="2743200"/>
            <a:ext cx="640080" cy="640080"/>
          </a:xfrm>
          <a:prstGeom prst="ellipse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9784080" y="3840480"/>
            <a:ext cx="457200" cy="457200"/>
          </a:xfrm>
          <a:prstGeom prst="ellipse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594360"/>
            <a:ext cx="8046720" cy="4572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5B9949"/>
                </a:solidFill>
                <a:latin typeface="Aptos"/>
              </a:defRPr>
            </a:pPr>
            <a:r>
              <a:t>ФИЗИКА • 7-КЛАСС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371600"/>
            <a:ext cx="8046720" cy="14173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3400" b="1">
                <a:solidFill>
                  <a:srgbClr val="1C3042"/>
                </a:solidFill>
                <a:latin typeface="Aptos"/>
              </a:defRPr>
            </a:pPr>
            <a:r>
              <a:t>АТОМДУН ТҮЗҮЛҮШҮ</a:t>
            </a:r>
          </a:p>
          <a:p>
            <a:pPr algn="l">
              <a:spcAft>
                <a:spcPts val="700"/>
              </a:spcAft>
              <a:defRPr sz="3400" b="1">
                <a:solidFill>
                  <a:srgbClr val="1C3042"/>
                </a:solidFill>
                <a:latin typeface="Aptos"/>
              </a:defRPr>
            </a:pPr>
            <a:r>
              <a:t>ЖАНА МЕЗГИЛДИК СИСТЕМА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3246120"/>
            <a:ext cx="7040880" cy="7315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300" b="1">
                <a:solidFill>
                  <a:srgbClr val="3671A3"/>
                </a:solidFill>
                <a:latin typeface="Aptos"/>
              </a:defRPr>
            </a:pPr>
            <a:r>
              <a:t>3С+1Е модели боюнча сабак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" y="4983480"/>
            <a:ext cx="7498079" cy="7315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Бүгүнкү сабакта атомдун бөлүкчөлөрүн таанып,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элементтерди мезгилдик системадан табабыз.</a:t>
            </a:r>
          </a:p>
        </p:txBody>
      </p:sp>
      <p:sp>
        <p:nvSpPr>
          <p:cNvPr id="11" name="Oval 10"/>
          <p:cNvSpPr/>
          <p:nvPr/>
        </p:nvSpPr>
        <p:spPr>
          <a:xfrm>
            <a:off x="9269730" y="4152519"/>
            <a:ext cx="1943100" cy="1204722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 rot="2700000">
            <a:off x="9755505" y="3822191"/>
            <a:ext cx="971550" cy="1865376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 rot="18900000">
            <a:off x="9755505" y="3822191"/>
            <a:ext cx="971550" cy="1865376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10039197" y="4607204"/>
            <a:ext cx="202082" cy="202082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202417" y="4614976"/>
            <a:ext cx="202082" cy="202082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10124694" y="4747107"/>
            <a:ext cx="202082" cy="202082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10249052" y="4747107"/>
            <a:ext cx="202082" cy="202082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9230867" y="4677156"/>
            <a:ext cx="155448" cy="155448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10163555" y="3783330"/>
            <a:ext cx="155448" cy="155448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11080699" y="4677156"/>
            <a:ext cx="155448" cy="155448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77240" y="6263640"/>
            <a:ext cx="7315200" cy="2286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200" b="0">
                <a:solidFill>
                  <a:srgbClr val="67737D"/>
                </a:solidFill>
                <a:latin typeface="Aptos"/>
              </a:defRPr>
            </a:pPr>
            <a:r>
              <a:t>Доска, бор жана дептер менен иштөөгө ылайыкташтырылган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1С • Кызыктыруу жана шыктандыруу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Ойлонуп көр: биз көргөн заттар эмнеден түзүлгөн?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554480"/>
            <a:ext cx="512064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40080" y="1554480"/>
            <a:ext cx="109728" cy="182880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68680" y="1664207"/>
            <a:ext cx="4754879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Суроо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2121408"/>
            <a:ext cx="473659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0">
                <a:solidFill>
                  <a:srgbClr val="283138"/>
                </a:solidFill>
                <a:latin typeface="Aptos"/>
              </a:defRPr>
            </a:pPr>
            <a:r>
              <a:t>Темир мык, суу тамчысы жана аба эмнеси менен окшош?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309360" y="1554480"/>
            <a:ext cx="512064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FFD3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309360" y="1554480"/>
            <a:ext cx="109728" cy="1828800"/>
          </a:xfrm>
          <a:prstGeom prst="rect">
            <a:avLst/>
          </a:prstGeom>
          <a:solidFill>
            <a:srgbClr val="FFD3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537960" y="1664207"/>
            <a:ext cx="4754879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FFD34D"/>
                </a:solidFill>
                <a:latin typeface="Aptos"/>
              </a:defRPr>
            </a:pPr>
            <a:r>
              <a:t>Суроо 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37960" y="2121408"/>
            <a:ext cx="473659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0">
                <a:solidFill>
                  <a:srgbClr val="283138"/>
                </a:solidFill>
                <a:latin typeface="Aptos"/>
              </a:defRPr>
            </a:pPr>
            <a:r>
              <a:t>Көзгө көрүнбөгөн майда бөлүкчөлөр бар экенин кантип билебиз?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3977639"/>
            <a:ext cx="10241280" cy="11430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3671A3"/>
                </a:solidFill>
                <a:latin typeface="Aptos"/>
              </a:defRPr>
            </a:pPr>
            <a:r>
              <a:t>Өз оюңду айт • Классташыңдын оюн ук • Жоопту сабактын аягында кайра текшер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97280" y="5486400"/>
            <a:ext cx="987552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2000" b="1">
                <a:solidFill>
                  <a:srgbClr val="1C3042"/>
                </a:solidFill>
                <a:latin typeface="Aptos"/>
              </a:defRPr>
            </a:pPr>
            <a:r>
              <a:t>Негизги суроо: заттардын эң майда түзүлүшү кандай?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Бүгүн эмнени үйрөнөбүз?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Сабактын максаттары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508760"/>
            <a:ext cx="3520440" cy="338328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40080" y="1508760"/>
            <a:ext cx="109728" cy="33832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68680" y="1618488"/>
            <a:ext cx="31546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1. Түшүнөбүз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2075688"/>
            <a:ext cx="3136392" cy="272491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Атом деген эмне?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Ядро эмнеден турат?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Бөлүкчөлөрдүн заряддары кандай?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343400" y="1508760"/>
            <a:ext cx="3520440" cy="338328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3671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343400" y="1508760"/>
            <a:ext cx="109728" cy="3383280"/>
          </a:xfrm>
          <a:prstGeom prst="rect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572000" y="1618488"/>
            <a:ext cx="31546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t>2. Аныктайбыз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0" y="2075688"/>
            <a:ext cx="3136392" cy="272491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Протон, нейтрон, электрон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Атомдук номер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Нейтралдуу атомдогу электрон саны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046720" y="1508760"/>
            <a:ext cx="3520440" cy="338328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FFD3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046720" y="1508760"/>
            <a:ext cx="109728" cy="3383280"/>
          </a:xfrm>
          <a:prstGeom prst="rect">
            <a:avLst/>
          </a:prstGeom>
          <a:solidFill>
            <a:srgbClr val="FFD3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275320" y="1618488"/>
            <a:ext cx="31546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FFD34D"/>
                </a:solidFill>
                <a:latin typeface="Aptos"/>
              </a:defRPr>
            </a:pPr>
            <a:r>
              <a:t>3. Колдонобуз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75320" y="2075688"/>
            <a:ext cx="3136392" cy="272491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Атом моделин тартабыз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Элементтерди табабыз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Жөнөкөй эсептөөлөрдү жүргүзөбүз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5394960"/>
            <a:ext cx="10332720" cy="5486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1C3042"/>
                </a:solidFill>
                <a:latin typeface="Aptos"/>
              </a:defRPr>
            </a:pPr>
            <a:r>
              <a:t>Ийгилик көрсөткүчү: атомдун түзүлүшүн сүрөттөп, элементтин атомдук номерин түшүндүрө алам.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Атом деген эмне?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Түшүнүктү калыптандыруу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417320"/>
            <a:ext cx="5760720" cy="11430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500" b="1">
                <a:solidFill>
                  <a:srgbClr val="1C3042"/>
                </a:solidFill>
                <a:latin typeface="Aptos"/>
              </a:defRPr>
            </a:pPr>
            <a:r>
              <a:t>Атом — химиялык элементтин касиеттерин сактаган эң кичинекей бөлүкчө.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2971800"/>
            <a:ext cx="5303520" cy="18288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Атомдун эки негизги бөлүгү: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• Ядро — атомдун борборунда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• Электрондор — ядронун айланасындагы электрондук катмарларда</a:t>
            </a:r>
          </a:p>
        </p:txBody>
      </p:sp>
      <p:sp>
        <p:nvSpPr>
          <p:cNvPr id="7" name="Oval 6"/>
          <p:cNvSpPr/>
          <p:nvPr/>
        </p:nvSpPr>
        <p:spPr>
          <a:xfrm>
            <a:off x="7372350" y="2522601"/>
            <a:ext cx="2628900" cy="1629918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 rot="2700000">
            <a:off x="8029575" y="2075688"/>
            <a:ext cx="1314450" cy="2523744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 rot="18900000">
            <a:off x="8029575" y="2075688"/>
            <a:ext cx="1314450" cy="2523744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8413394" y="3137763"/>
            <a:ext cx="273405" cy="273405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8634222" y="3148279"/>
            <a:ext cx="273405" cy="273405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8529066" y="3327044"/>
            <a:ext cx="273405" cy="273405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8697315" y="3327044"/>
            <a:ext cx="273405" cy="273405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7319772" y="3232404"/>
            <a:ext cx="210311" cy="210311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8581644" y="2023110"/>
            <a:ext cx="210311" cy="210311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9822484" y="3232404"/>
            <a:ext cx="210311" cy="210311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056882" y="4704588"/>
            <a:ext cx="3364991" cy="368046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1400" b="1">
                <a:solidFill>
                  <a:srgbClr val="1C3042"/>
                </a:solidFill>
                <a:latin typeface="Aptos"/>
              </a:defRPr>
            </a:pPr>
            <a:r>
              <a:t>Атомдун жөнөкөй модели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0" y="5303520"/>
            <a:ext cx="466344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1300" b="0">
                <a:solidFill>
                  <a:srgbClr val="67737D"/>
                </a:solidFill>
                <a:latin typeface="Aptos"/>
              </a:defRPr>
            </a:pPr>
            <a:r>
              <a:t>Модель чыныгы атомдун өлчөмдөрүн так көрсөтпөйт.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Атомдун негизги бөлүкчөлөрү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Зарядын жана жайгашуусун салыштыр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508760"/>
            <a:ext cx="3474720" cy="347472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C564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1508760"/>
            <a:ext cx="109728" cy="3474720"/>
          </a:xfrm>
          <a:prstGeom prst="rect">
            <a:avLst/>
          </a:prstGeom>
          <a:solidFill>
            <a:srgbClr val="DC56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14400" y="1618488"/>
            <a:ext cx="310896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DC564C"/>
                </a:solidFill>
                <a:latin typeface="Aptos"/>
              </a:defRPr>
            </a:pPr>
            <a:r>
              <a:t>ПРОТОН  (+)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075688"/>
            <a:ext cx="3090672" cy="281635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900" b="0">
                <a:solidFill>
                  <a:srgbClr val="283138"/>
                </a:solidFill>
                <a:latin typeface="Aptos"/>
              </a:defRPr>
            </a:pPr>
            <a:r>
              <a:t>• Оң заряддуу</a:t>
            </a:r>
          </a:p>
          <a:p>
            <a:pPr algn="l">
              <a:spcAft>
                <a:spcPts val="700"/>
              </a:spcAft>
              <a:defRPr sz="1900" b="0">
                <a:solidFill>
                  <a:srgbClr val="283138"/>
                </a:solidFill>
                <a:latin typeface="Aptos"/>
              </a:defRPr>
            </a:pPr>
            <a:r>
              <a:t>• Ядронун ичинде</a:t>
            </a:r>
          </a:p>
          <a:p>
            <a:pPr algn="l">
              <a:spcAft>
                <a:spcPts val="700"/>
              </a:spcAft>
              <a:defRPr sz="1900" b="0">
                <a:solidFill>
                  <a:srgbClr val="283138"/>
                </a:solidFill>
                <a:latin typeface="Aptos"/>
              </a:defRPr>
            </a:pPr>
            <a:r>
              <a:t>• Элементтин атомдук номерин аныктайт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389120" y="1508760"/>
            <a:ext cx="3474720" cy="347472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67737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389120" y="1508760"/>
            <a:ext cx="109728" cy="3474720"/>
          </a:xfrm>
          <a:prstGeom prst="rect">
            <a:avLst/>
          </a:prstGeom>
          <a:solidFill>
            <a:srgbClr val="6773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617720" y="1618488"/>
            <a:ext cx="310896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67737D"/>
                </a:solidFill>
                <a:latin typeface="Aptos"/>
              </a:defRPr>
            </a:pPr>
            <a:r>
              <a:t>НЕЙТРОН  (0)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7720" y="2075688"/>
            <a:ext cx="3090672" cy="281635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900" b="0">
                <a:solidFill>
                  <a:srgbClr val="283138"/>
                </a:solidFill>
                <a:latin typeface="Aptos"/>
              </a:defRPr>
            </a:pPr>
            <a:r>
              <a:t>• Электрдик заряды жок</a:t>
            </a:r>
          </a:p>
          <a:p>
            <a:pPr algn="l">
              <a:spcAft>
                <a:spcPts val="700"/>
              </a:spcAft>
              <a:defRPr sz="1900" b="0">
                <a:solidFill>
                  <a:srgbClr val="283138"/>
                </a:solidFill>
                <a:latin typeface="Aptos"/>
              </a:defRPr>
            </a:pPr>
            <a:r>
              <a:t>• Ядронун ичинде</a:t>
            </a:r>
          </a:p>
          <a:p>
            <a:pPr algn="l">
              <a:spcAft>
                <a:spcPts val="700"/>
              </a:spcAft>
              <a:defRPr sz="1900" b="0">
                <a:solidFill>
                  <a:srgbClr val="283138"/>
                </a:solidFill>
                <a:latin typeface="Aptos"/>
              </a:defRPr>
            </a:pPr>
            <a:r>
              <a:t>• Массалык санды аныктоого катышат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092440" y="1508760"/>
            <a:ext cx="3474720" cy="347472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3671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092440" y="1508760"/>
            <a:ext cx="109728" cy="3474720"/>
          </a:xfrm>
          <a:prstGeom prst="rect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321040" y="1618488"/>
            <a:ext cx="310896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t>ЭЛЕКТРОН  (−)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1040" y="2075688"/>
            <a:ext cx="3090672" cy="281635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Терс заряддуу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Ядронун айланасында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• Нейтралдуу атомдо саны протонго барабар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97280" y="5394960"/>
            <a:ext cx="996696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Эске тут: нейтралдуу атомдо протондордун саны = электрондордун саны.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Мезгилдик система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Элементтер атомдук номеринин өсүшү боюнча жайгашат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417320"/>
            <a:ext cx="4846320" cy="12344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200" b="1">
                <a:solidFill>
                  <a:srgbClr val="1C3042"/>
                </a:solidFill>
                <a:latin typeface="Aptos"/>
              </a:defRPr>
            </a:pPr>
            <a:r>
              <a:t>Мезгилдик система — химиялык элементтерди иреттүү көрсөтүүчү таблица.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7240" y="2926080"/>
            <a:ext cx="4572000" cy="118872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77240" y="2926080"/>
            <a:ext cx="109728" cy="118872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40" y="3035808"/>
            <a:ext cx="42062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Мезгил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3493008"/>
            <a:ext cx="4187952" cy="53035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Таблицадагы горизонталдык катар.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77240" y="4389120"/>
            <a:ext cx="4572000" cy="118872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3671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777240" y="4389120"/>
            <a:ext cx="109728" cy="1188720"/>
          </a:xfrm>
          <a:prstGeom prst="rect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05840" y="4498848"/>
            <a:ext cx="42062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t>Топ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840" y="4956048"/>
            <a:ext cx="4187952" cy="53035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Таблицадагы вертикалдык мамыча.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52160" y="1463040"/>
            <a:ext cx="530352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1800" b="1">
                <a:solidFill>
                  <a:srgbClr val="67737D"/>
                </a:solidFill>
                <a:latin typeface="Aptos"/>
              </a:defRPr>
            </a:pPr>
            <a:r>
              <a:t>Элементтин уячасында көбүнчө: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2011680"/>
            <a:ext cx="2011680" cy="196596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616952" y="2039112"/>
            <a:ext cx="1865376" cy="2743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67737D"/>
                </a:solidFill>
                <a:latin typeface="Aptos"/>
              </a:defRPr>
            </a:pPr>
            <a:r>
              <a:t>11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89520" y="2267712"/>
            <a:ext cx="192024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3000" b="1">
                <a:solidFill>
                  <a:srgbClr val="5B9949"/>
                </a:solidFill>
                <a:latin typeface="Aptos"/>
              </a:defRPr>
            </a:pPr>
            <a:r>
              <a:t>Na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80375" y="2779776"/>
            <a:ext cx="1938528" cy="2743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1200" b="1">
                <a:solidFill>
                  <a:srgbClr val="1C3042"/>
                </a:solidFill>
                <a:latin typeface="Aptos"/>
              </a:defRPr>
            </a:pPr>
            <a:r>
              <a:t>Натрий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52160" y="4297680"/>
            <a:ext cx="5303520" cy="11430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Na — химиялык белги</a:t>
            </a:r>
          </a:p>
          <a:p>
            <a:pPr algn="ctr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11 — атомдук номер</a:t>
            </a:r>
          </a:p>
          <a:p>
            <a:pPr algn="ctr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23 — тегеректелген массалык сан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Мисал: натрий атомун талдайбыз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Атомдук номер жана массалык сан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371600"/>
            <a:ext cx="4114800" cy="9144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4200" b="1">
                <a:solidFill>
                  <a:srgbClr val="5B9949"/>
                </a:solidFill>
                <a:latin typeface="Aptos"/>
              </a:defRPr>
            </a:pPr>
            <a:r>
              <a:t>²³₁₁Na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606040"/>
            <a:ext cx="4572000" cy="256032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2606040"/>
            <a:ext cx="109728" cy="256032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60120" y="2715768"/>
            <a:ext cx="42062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Берилген маалымат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120" y="3172968"/>
            <a:ext cx="4187952" cy="190195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0">
                <a:solidFill>
                  <a:srgbClr val="283138"/>
                </a:solidFill>
                <a:latin typeface="Aptos"/>
              </a:defRPr>
            </a:pPr>
            <a:r>
              <a:t>Атомдук номер Z = 11</a:t>
            </a:r>
          </a:p>
          <a:p>
            <a:pPr algn="l">
              <a:spcAft>
                <a:spcPts val="700"/>
              </a:spcAft>
              <a:defRPr sz="2200" b="0">
                <a:solidFill>
                  <a:srgbClr val="283138"/>
                </a:solidFill>
                <a:latin typeface="Aptos"/>
              </a:defRPr>
            </a:pPr>
            <a:r>
              <a:t>Массалык сан A = 23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760720" y="2606040"/>
            <a:ext cx="5486400" cy="256032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3671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5760720" y="2606040"/>
            <a:ext cx="109728" cy="2560320"/>
          </a:xfrm>
          <a:prstGeom prst="rect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989320" y="2715768"/>
            <a:ext cx="51206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t>Эсептейбиз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89320" y="3172968"/>
            <a:ext cx="5102352" cy="190195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0">
                <a:solidFill>
                  <a:srgbClr val="283138"/>
                </a:solidFill>
                <a:latin typeface="Aptos"/>
              </a:defRPr>
            </a:pPr>
            <a:r>
              <a:t>Протон: p = Z = 11</a:t>
            </a:r>
          </a:p>
          <a:p>
            <a:pPr algn="l">
              <a:spcAft>
                <a:spcPts val="700"/>
              </a:spcAft>
              <a:defRPr sz="2100" b="0">
                <a:solidFill>
                  <a:srgbClr val="283138"/>
                </a:solidFill>
                <a:latin typeface="Aptos"/>
              </a:defRPr>
            </a:pPr>
            <a:r>
              <a:t>Электрон: e = 11 (нейтралдуу атом)</a:t>
            </a:r>
          </a:p>
          <a:p>
            <a:pPr algn="l">
              <a:spcAft>
                <a:spcPts val="700"/>
              </a:spcAft>
              <a:defRPr sz="2100" b="0">
                <a:solidFill>
                  <a:srgbClr val="283138"/>
                </a:solidFill>
                <a:latin typeface="Aptos"/>
              </a:defRPr>
            </a:pPr>
            <a:r>
              <a:t>Нейтрон: n = A − Z = 23 − 11 = 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5532120"/>
            <a:ext cx="102412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2000" b="1">
                <a:solidFill>
                  <a:srgbClr val="1C3042"/>
                </a:solidFill>
                <a:latin typeface="Aptos"/>
              </a:defRPr>
            </a:pPr>
            <a:r>
              <a:t>Формула: нейтрондордун саны = массалык сан − атомдук номер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3С • Изилдөө жана баалоо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4 топко бөлүнүп, тапшырмаларды дептерге аткаргыла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94360" y="1463040"/>
            <a:ext cx="539496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594360" y="1463040"/>
            <a:ext cx="109728" cy="182880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22960" y="1572768"/>
            <a:ext cx="502920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1-топ • Атомдун түзүлүшү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2029968"/>
            <a:ext cx="501091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Атомдун моделин тартып, протон, нейтрон жана электронду белгилегиле.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463040"/>
            <a:ext cx="539496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3671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463040"/>
            <a:ext cx="109728" cy="1828800"/>
          </a:xfrm>
          <a:prstGeom prst="rect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1572768"/>
            <a:ext cx="502920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t>2-топ • Атомду эсептейбиз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6520" y="2029968"/>
            <a:ext cx="501091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Литий: Z = 3, A = 7. Протон, электрон жана нейтрон санын тапкыла.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94360" y="3657600"/>
            <a:ext cx="539496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FFD3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594360" y="3657600"/>
            <a:ext cx="109728" cy="1828800"/>
          </a:xfrm>
          <a:prstGeom prst="rect">
            <a:avLst/>
          </a:prstGeom>
          <a:solidFill>
            <a:srgbClr val="FFD3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22960" y="3767328"/>
            <a:ext cx="502920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FFD34D"/>
                </a:solidFill>
                <a:latin typeface="Aptos"/>
              </a:defRPr>
            </a:pPr>
            <a:r>
              <a:t>3-топ • Мезгилдик система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" y="4224528"/>
            <a:ext cx="501091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H, C, O, Na элементтеринин аталышын жана атомдук номерин тапкыла.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17920" y="3657600"/>
            <a:ext cx="539496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8459A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17920" y="3657600"/>
            <a:ext cx="109728" cy="1828800"/>
          </a:xfrm>
          <a:prstGeom prst="rect">
            <a:avLst/>
          </a:prstGeom>
          <a:solidFill>
            <a:srgbClr val="845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446520" y="3767328"/>
            <a:ext cx="502920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8459AA"/>
                </a:solidFill>
                <a:latin typeface="Aptos"/>
              </a:defRPr>
            </a:pPr>
            <a:r>
              <a:t>4-топ • Ойлон жана түшүндүр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46520" y="4224528"/>
            <a:ext cx="501091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Ядросунда 8 протон бар атом кайсы элемент? Электрондору 8 болсо эмне дейбиз?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5897880"/>
            <a:ext cx="10332720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1500" b="1">
                <a:solidFill>
                  <a:srgbClr val="67737D"/>
                </a:solidFill>
                <a:latin typeface="Aptos"/>
              </a:defRPr>
            </a:pPr>
            <a:r>
              <a:t>Иш убактысы: 8 мүнөт • Түшүндүрүү жана өз ара баалоо: 10 мүнөт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Топтук ишти текшерүү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Жоопторду салыштыргыла жана катаны оңдогула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417320"/>
            <a:ext cx="530352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40080" y="1417320"/>
            <a:ext cx="109728" cy="182880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68680" y="1527048"/>
            <a:ext cx="4937759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1-топ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1984248"/>
            <a:ext cx="491947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Ядро: протон (+) жана нейтрон (0).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Электрон: терс (−), ядронун айланасында.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417320"/>
            <a:ext cx="530352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3671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417320"/>
            <a:ext cx="109728" cy="1828800"/>
          </a:xfrm>
          <a:prstGeom prst="rect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1527048"/>
            <a:ext cx="4937759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t>2-топ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6520" y="1984248"/>
            <a:ext cx="491947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Литий: 3 протон, 3 электрон, 7 − 3 = 4 нейтрон.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3657600"/>
            <a:ext cx="530352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FFD3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40080" y="3657600"/>
            <a:ext cx="109728" cy="1828800"/>
          </a:xfrm>
          <a:prstGeom prst="rect">
            <a:avLst/>
          </a:prstGeom>
          <a:solidFill>
            <a:srgbClr val="FFD3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68680" y="3767328"/>
            <a:ext cx="4937759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FFD34D"/>
                </a:solidFill>
                <a:latin typeface="Aptos"/>
              </a:defRPr>
            </a:pPr>
            <a:r>
              <a:t>3-топ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8680" y="4224528"/>
            <a:ext cx="491947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H — 1; C — 6; O — 8; Na — 11.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Нейтралдуу атомдо электрон саны Z га барабар.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17920" y="3657600"/>
            <a:ext cx="5303520" cy="182880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8459A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17920" y="3657600"/>
            <a:ext cx="109728" cy="1828800"/>
          </a:xfrm>
          <a:prstGeom prst="rect">
            <a:avLst/>
          </a:prstGeom>
          <a:solidFill>
            <a:srgbClr val="845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446520" y="3767328"/>
            <a:ext cx="4937759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8459AA"/>
                </a:solidFill>
                <a:latin typeface="Aptos"/>
              </a:defRPr>
            </a:pPr>
            <a:r>
              <a:t>4-топ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46520" y="4224528"/>
            <a:ext cx="4919472" cy="11704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8 протон — кычкылтек (O).</a:t>
            </a:r>
          </a:p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t>8 электрон жана 8 протон болсо, атом нейтралдуу.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1Е • Жаратмандык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Өз атом моделиңди түз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417320"/>
            <a:ext cx="4572000" cy="6400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400" b="1">
                <a:solidFill>
                  <a:srgbClr val="1C3042"/>
                </a:solidFill>
                <a:latin typeface="Aptos"/>
              </a:defRPr>
            </a:pPr>
            <a:r>
              <a:t>Көмүртек атому: Z = 6, A = 12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2240280"/>
            <a:ext cx="4572000" cy="22860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Дептериңе тарт: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1. Ядро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2. 6 протон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3. 6 нейтрон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4. 6 электрон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endParaRPr/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Бөлүкчөлөрдү белгилеп жаз.</a:t>
            </a:r>
          </a:p>
        </p:txBody>
      </p:sp>
      <p:sp>
        <p:nvSpPr>
          <p:cNvPr id="7" name="Oval 6"/>
          <p:cNvSpPr/>
          <p:nvPr/>
        </p:nvSpPr>
        <p:spPr>
          <a:xfrm>
            <a:off x="7098029" y="2522601"/>
            <a:ext cx="2628900" cy="1629918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 rot="2700000">
            <a:off x="7755254" y="2075688"/>
            <a:ext cx="1314450" cy="2523744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 rot="18900000">
            <a:off x="7755254" y="2075688"/>
            <a:ext cx="1314450" cy="2523744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8139074" y="3137763"/>
            <a:ext cx="273405" cy="273405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8359902" y="3148279"/>
            <a:ext cx="273405" cy="273405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8254746" y="3327044"/>
            <a:ext cx="273405" cy="273405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8422995" y="3327044"/>
            <a:ext cx="273405" cy="273405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7045451" y="3232404"/>
            <a:ext cx="210311" cy="210311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8307323" y="2023110"/>
            <a:ext cx="210311" cy="210311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9548164" y="3232404"/>
            <a:ext cx="210311" cy="210311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5852160" y="5074920"/>
            <a:ext cx="5120640" cy="6400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Өзүңдү текшер: 12 − 6 = 6 нейтрон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Рефлексия • Бүгүн эмнени билдим?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Сүйлөмдөрдү оозеки толуктагыла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371600"/>
            <a:ext cx="10515600" cy="82296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22960" y="1371600"/>
            <a:ext cx="109728" cy="82296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1560" y="1497785"/>
            <a:ext cx="10149840" cy="378565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rPr sz="1500" dirty="0"/>
              <a:t>1-суроо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9848" y="1729812"/>
            <a:ext cx="10131552" cy="16459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rPr dirty="0"/>
              <a:t>1. </a:t>
            </a:r>
            <a:r>
              <a:rPr dirty="0" err="1"/>
              <a:t>Атомдун</a:t>
            </a:r>
            <a:r>
              <a:rPr dirty="0"/>
              <a:t> </a:t>
            </a:r>
            <a:r>
              <a:rPr dirty="0" err="1"/>
              <a:t>ядросу</a:t>
            </a:r>
            <a:r>
              <a:rPr dirty="0"/>
              <a:t> ______ </a:t>
            </a:r>
            <a:r>
              <a:rPr dirty="0" err="1"/>
              <a:t>жана</a:t>
            </a:r>
            <a:r>
              <a:rPr dirty="0"/>
              <a:t> ______ </a:t>
            </a:r>
            <a:r>
              <a:rPr dirty="0" err="1"/>
              <a:t>бөлүкчөлөрүнөн</a:t>
            </a:r>
            <a:r>
              <a:rPr dirty="0"/>
              <a:t> </a:t>
            </a:r>
            <a:r>
              <a:rPr dirty="0" err="1"/>
              <a:t>турат</a:t>
            </a:r>
            <a:r>
              <a:rPr dirty="0"/>
              <a:t>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2423160"/>
            <a:ext cx="10515600" cy="82296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3671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822960" y="2423160"/>
            <a:ext cx="109728" cy="822960"/>
          </a:xfrm>
          <a:prstGeom prst="rect">
            <a:avLst/>
          </a:prstGeom>
          <a:solidFill>
            <a:srgbClr val="3671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51560" y="2461332"/>
            <a:ext cx="101498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rPr dirty="0"/>
              <a:t>2-суроо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9848" y="2790516"/>
            <a:ext cx="10131552" cy="16459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rPr dirty="0"/>
              <a:t>2. </a:t>
            </a:r>
            <a:r>
              <a:rPr dirty="0" err="1"/>
              <a:t>Электрондун</a:t>
            </a:r>
            <a:r>
              <a:rPr dirty="0"/>
              <a:t> </a:t>
            </a:r>
            <a:r>
              <a:rPr dirty="0" err="1"/>
              <a:t>заряды</a:t>
            </a:r>
            <a:r>
              <a:rPr dirty="0"/>
              <a:t> ______.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" y="3474720"/>
            <a:ext cx="10515600" cy="82296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FFD3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22960" y="3474720"/>
            <a:ext cx="109728" cy="822960"/>
          </a:xfrm>
          <a:prstGeom prst="rect">
            <a:avLst/>
          </a:prstGeom>
          <a:solidFill>
            <a:srgbClr val="FFD3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51560" y="3584448"/>
            <a:ext cx="101498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FFD34D"/>
                </a:solidFill>
                <a:latin typeface="Aptos"/>
              </a:defRPr>
            </a:pPr>
            <a:r>
              <a:t>3-суроо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90600" y="3886200"/>
            <a:ext cx="10131552" cy="16459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rPr dirty="0"/>
              <a:t>3. </a:t>
            </a:r>
            <a:r>
              <a:rPr dirty="0" err="1"/>
              <a:t>Нейтралдуу</a:t>
            </a:r>
            <a:r>
              <a:rPr dirty="0"/>
              <a:t> </a:t>
            </a:r>
            <a:r>
              <a:rPr dirty="0" err="1"/>
              <a:t>атомдо</a:t>
            </a:r>
            <a:r>
              <a:rPr dirty="0"/>
              <a:t> </a:t>
            </a:r>
            <a:r>
              <a:rPr dirty="0" err="1"/>
              <a:t>протондордун</a:t>
            </a:r>
            <a:r>
              <a:rPr dirty="0"/>
              <a:t> </a:t>
            </a:r>
            <a:r>
              <a:rPr dirty="0" err="1"/>
              <a:t>саны</a:t>
            </a:r>
            <a:r>
              <a:rPr dirty="0"/>
              <a:t> ______ </a:t>
            </a:r>
            <a:r>
              <a:rPr dirty="0" err="1"/>
              <a:t>санына</a:t>
            </a:r>
            <a:r>
              <a:rPr dirty="0"/>
              <a:t> </a:t>
            </a:r>
            <a:r>
              <a:rPr dirty="0" err="1"/>
              <a:t>барабар</a:t>
            </a:r>
            <a:r>
              <a:rPr dirty="0"/>
              <a:t>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" y="4526279"/>
            <a:ext cx="10515600" cy="82296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8459A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2960" y="4526279"/>
            <a:ext cx="109728" cy="822960"/>
          </a:xfrm>
          <a:prstGeom prst="rect">
            <a:avLst/>
          </a:prstGeom>
          <a:solidFill>
            <a:srgbClr val="845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51560" y="4636007"/>
            <a:ext cx="101498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8459AA"/>
                </a:solidFill>
                <a:latin typeface="Aptos"/>
              </a:defRPr>
            </a:pPr>
            <a:r>
              <a:t>4-суроо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0071" y="4928615"/>
            <a:ext cx="10131552" cy="16459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0">
                <a:solidFill>
                  <a:srgbClr val="283138"/>
                </a:solidFill>
                <a:latin typeface="Aptos"/>
              </a:defRPr>
            </a:pPr>
            <a:r>
              <a:rPr dirty="0"/>
              <a:t>4. </a:t>
            </a:r>
            <a:r>
              <a:rPr dirty="0" err="1"/>
              <a:t>Мезгилдик</a:t>
            </a:r>
            <a:r>
              <a:rPr dirty="0"/>
              <a:t> </a:t>
            </a:r>
            <a:r>
              <a:rPr dirty="0" err="1"/>
              <a:t>системада</a:t>
            </a:r>
            <a:r>
              <a:rPr dirty="0"/>
              <a:t> </a:t>
            </a:r>
            <a:r>
              <a:rPr dirty="0" err="1"/>
              <a:t>элементтер</a:t>
            </a:r>
            <a:r>
              <a:rPr dirty="0"/>
              <a:t> ______ </a:t>
            </a:r>
            <a:r>
              <a:rPr dirty="0" err="1"/>
              <a:t>боюнча</a:t>
            </a:r>
            <a:r>
              <a:rPr dirty="0"/>
              <a:t> </a:t>
            </a:r>
            <a:r>
              <a:rPr dirty="0" err="1"/>
              <a:t>жайгашат</a:t>
            </a:r>
            <a:r>
              <a:rPr dirty="0"/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8288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292608"/>
            <a:ext cx="111556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1C3042"/>
                </a:solidFill>
                <a:latin typeface="Aptos"/>
              </a:defRPr>
            </a:pPr>
            <a:r>
              <a:t>Үй тапшырмасы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67737D"/>
                </a:solidFill>
                <a:latin typeface="Aptos"/>
              </a:defRPr>
            </a:pPr>
            <a:r>
              <a:t>Теманы бекемдейбиз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463040"/>
            <a:ext cx="6675120" cy="356616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5B9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22960" y="1463040"/>
            <a:ext cx="109728" cy="3566160"/>
          </a:xfrm>
          <a:prstGeom prst="rect">
            <a:avLst/>
          </a:prstGeom>
          <a:solidFill>
            <a:srgbClr val="5B9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1560" y="1572768"/>
            <a:ext cx="6309359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B9949"/>
                </a:solidFill>
                <a:latin typeface="Aptos"/>
              </a:defRPr>
            </a:pPr>
            <a:r>
              <a:t>Аткаргыла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1560" y="2029968"/>
            <a:ext cx="6291072" cy="290779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1. «Атомдун түзүлүшү жана мезгилдик система» темасын окугула.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endParaRPr/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2. Суутек, гелий жана кычкылтек атомдорунун жөнөкөй моделдерин тарткыла.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endParaRPr/>
          </a:p>
          <a:p>
            <a:pPr algn="l">
              <a:spcAft>
                <a:spcPts val="700"/>
              </a:spcAft>
              <a:defRPr sz="2000" b="0">
                <a:solidFill>
                  <a:srgbClr val="283138"/>
                </a:solidFill>
                <a:latin typeface="Aptos"/>
              </a:defRPr>
            </a:pPr>
            <a:r>
              <a:t>3. Ар биринин протондорунун жана нейтралдуу атомдогу электрондорунун санын жазгыла.</a:t>
            </a:r>
          </a:p>
        </p:txBody>
      </p:sp>
      <p:sp>
        <p:nvSpPr>
          <p:cNvPr id="9" name="Oval 8"/>
          <p:cNvSpPr/>
          <p:nvPr/>
        </p:nvSpPr>
        <p:spPr>
          <a:xfrm>
            <a:off x="8629650" y="2643759"/>
            <a:ext cx="1943100" cy="1204722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 rot="2700000">
            <a:off x="9115425" y="2313432"/>
            <a:ext cx="971550" cy="1865376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 rot="18900000">
            <a:off x="9115425" y="2313432"/>
            <a:ext cx="971550" cy="1865376"/>
          </a:xfrm>
          <a:prstGeom prst="ellipse">
            <a:avLst/>
          </a:prstGeom>
          <a:noFill/>
          <a:ln w="20320">
            <a:solidFill>
              <a:srgbClr val="699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9399117" y="3098444"/>
            <a:ext cx="202082" cy="202082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9562338" y="3106216"/>
            <a:ext cx="202082" cy="202082"/>
          </a:xfrm>
          <a:prstGeom prst="ellipse">
            <a:avLst/>
          </a:prstGeom>
          <a:solidFill>
            <a:srgbClr val="DC564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9484614" y="3238347"/>
            <a:ext cx="202082" cy="202082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9608972" y="3238347"/>
            <a:ext cx="202082" cy="202082"/>
          </a:xfrm>
          <a:prstGeom prst="ellipse">
            <a:avLst/>
          </a:prstGeom>
          <a:solidFill>
            <a:srgbClr val="67737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8590788" y="3168396"/>
            <a:ext cx="155448" cy="155448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9523476" y="2274570"/>
            <a:ext cx="155448" cy="155448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440619" y="3168396"/>
            <a:ext cx="155448" cy="155448"/>
          </a:xfrm>
          <a:prstGeom prst="ellipse">
            <a:avLst/>
          </a:prstGeom>
          <a:solidFill>
            <a:srgbClr val="3671A3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05840" y="5623560"/>
            <a:ext cx="1005840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700"/>
              </a:spcAft>
              <a:defRPr sz="2000" b="1">
                <a:solidFill>
                  <a:srgbClr val="3671A3"/>
                </a:solidFill>
                <a:latin typeface="Aptos"/>
              </a:defRPr>
            </a:pPr>
            <a:r>
              <a:t>Эсиңде болсун: атомдук номер — ядродогу протондордун саны.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881360" y="6510528"/>
            <a:ext cx="822960" cy="2011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r">
              <a:spcAft>
                <a:spcPts val="700"/>
              </a:spcAft>
              <a:defRPr sz="1000" b="0">
                <a:solidFill>
                  <a:srgbClr val="67737D"/>
                </a:solidFill>
                <a:latin typeface="Aptos"/>
              </a:defRPr>
            </a:pPr>
            <a:r>
              <a:t>12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723</Words>
  <Application>Microsoft Office PowerPoint</Application>
  <PresentationFormat>Широкоэкранный</PresentationFormat>
  <Paragraphs>144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Мугалим</dc:creator>
  <cp:keywords/>
  <dc:description>generated using python-pptx</dc:description>
  <cp:lastModifiedBy>Мугалим</cp:lastModifiedBy>
  <cp:revision>2</cp:revision>
  <dcterms:created xsi:type="dcterms:W3CDTF">2013-01-27T09:14:16Z</dcterms:created>
  <dcterms:modified xsi:type="dcterms:W3CDTF">2026-10-28T17:11:51Z</dcterms:modified>
  <cp:category/>
</cp:coreProperties>
</file>