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12192000"/>
  <p:embeddedFontLst>
    <p:embeddedFont>
      <p:font typeface="DM Sans Bold" charset="0"/>
      <p:regular r:id="rId13"/>
    </p:embeddedFont>
    <p:embeddedFont>
      <p:font typeface="DM Sans SemiBold" charset="0"/>
      <p:regular r:id="rId14"/>
    </p:embeddedFont>
    <p:embeddedFont>
      <p:font typeface="DM Sans" charset="0"/>
      <p:regular r:id="rId15"/>
    </p:embeddedFont>
    <p:embeddedFont>
      <p:font typeface="Calibri" pitchFamily="34" charset="0"/>
      <p:regular r:id="rId16"/>
      <p:bold r:id="rId17"/>
      <p:italic r:id="rId18"/>
      <p:boldItalic r:id="rId19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80" d="100"/>
          <a:sy n="80" d="100"/>
        </p:scale>
        <p:origin x="-318" y="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79805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76875" y="65589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571886" cy="6858000"/>
          </a:xfrm>
          <a:prstGeom prst="rect">
            <a:avLst/>
          </a:prstGeom>
          <a:solidFill>
            <a:srgbClr val="FFCCD1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54" y="506909"/>
            <a:ext cx="4382879" cy="584408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233360" y="2545358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Узундукту кантип өлчөйбүз?</a:t>
            </a:r>
            <a:endParaRPr lang="en-US" sz="3700" dirty="0"/>
          </a:p>
        </p:txBody>
      </p:sp>
      <p:sp>
        <p:nvSpPr>
          <p:cNvPr id="5" name="Text 2"/>
          <p:cNvSpPr/>
          <p:nvPr/>
        </p:nvSpPr>
        <p:spPr>
          <a:xfrm>
            <a:off x="5233360" y="4010124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7-класс үчүн сабак — өлчөө куралдары, бирдиктер жана тактык</a:t>
            </a:r>
            <a:endParaRPr lang="en-US" sz="14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619809" y="0"/>
            <a:ext cx="4571886" cy="6858000"/>
          </a:xfrm>
          <a:prstGeom prst="rect">
            <a:avLst/>
          </a:prstGeom>
          <a:solidFill>
            <a:srgbClr val="FFCCD1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1287" y="502940"/>
            <a:ext cx="4388832" cy="585202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812304"/>
            <a:ext cx="6296860" cy="17165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Ар дайым эле узундуктарды өлчөбөй туруп салыштырууга болобу?</a:t>
            </a:r>
            <a:endParaRPr lang="en-US" sz="3600" dirty="0"/>
          </a:p>
        </p:txBody>
      </p:sp>
      <p:sp>
        <p:nvSpPr>
          <p:cNvPr id="6" name="Text 2"/>
          <p:cNvSpPr/>
          <p:nvPr/>
        </p:nvSpPr>
        <p:spPr>
          <a:xfrm>
            <a:off x="971526" y="3003352"/>
            <a:ext cx="5778355" cy="292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👁️</a:t>
            </a:r>
            <a:r>
              <a:rPr lang="en-US" sz="18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 Көз алдамчаак</a:t>
            </a:r>
            <a:endParaRPr lang="en-US" sz="1800" dirty="0"/>
          </a:p>
        </p:txBody>
      </p:sp>
      <p:sp>
        <p:nvSpPr>
          <p:cNvPr id="7" name="Text 3"/>
          <p:cNvSpPr/>
          <p:nvPr/>
        </p:nvSpPr>
        <p:spPr>
          <a:xfrm>
            <a:off x="971526" y="3402112"/>
            <a:ext cx="5778355" cy="8652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Көз менен салыштыруу ар дайым туура болбойт — темир жол сызыктарынын сүрөтүндөгүдөй, көк сызыктар бирдей болсо да, ар башкача көрүнөт.</a:t>
            </a:r>
            <a:endParaRPr lang="en-US" sz="1400" dirty="0"/>
          </a:p>
        </p:txBody>
      </p:sp>
      <p:sp>
        <p:nvSpPr>
          <p:cNvPr id="9" name="Text 4"/>
          <p:cNvSpPr/>
          <p:nvPr/>
        </p:nvSpPr>
        <p:spPr>
          <a:xfrm>
            <a:off x="971526" y="4861620"/>
            <a:ext cx="5778355" cy="292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📏</a:t>
            </a:r>
            <a:r>
              <a:rPr lang="en-US" sz="18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 Так өлчөө зарыл</a:t>
            </a:r>
            <a:endParaRPr lang="en-US" sz="1800" dirty="0"/>
          </a:p>
        </p:txBody>
      </p:sp>
      <p:sp>
        <p:nvSpPr>
          <p:cNvPr id="10" name="Text 5"/>
          <p:cNvSpPr/>
          <p:nvPr/>
        </p:nvSpPr>
        <p:spPr>
          <a:xfrm>
            <a:off x="971526" y="5260380"/>
            <a:ext cx="5778355" cy="5768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Узундукту так билүү үчүн өлчөө куралдарын колдонуу шарт. Кабылдоого гана таянуу — катага алып келет.</a:t>
            </a:r>
            <a:endParaRPr lang="en-US" sz="1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4768"/>
            <a:ext cx="10868745" cy="3046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Узундуктун бирдиктери</a:t>
            </a:r>
            <a:endParaRPr lang="en-US" sz="1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961132"/>
            <a:ext cx="5315512" cy="531564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603542" y="1980516"/>
            <a:ext cx="5315512" cy="1523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Узундук бирдиктери</a:t>
            </a:r>
            <a:endParaRPr lang="en-US" sz="2400" dirty="0"/>
          </a:p>
        </p:txBody>
      </p:sp>
      <p:sp>
        <p:nvSpPr>
          <p:cNvPr id="5" name="Text 2"/>
          <p:cNvSpPr/>
          <p:nvPr/>
        </p:nvSpPr>
        <p:spPr>
          <a:xfrm>
            <a:off x="5603542" y="2634284"/>
            <a:ext cx="5315512" cy="6605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r>
              <a:rPr lang="en-US" sz="240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Миллиметр (мм):</a:t>
            </a:r>
            <a:r>
              <a:rPr lang="en-US" sz="24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өтө кичине нерселерди өлчөө</a:t>
            </a:r>
            <a:endParaRPr lang="en-US" sz="2400" dirty="0"/>
          </a:p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r>
              <a:rPr lang="en-US" sz="240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Сантиметр (см):</a:t>
            </a:r>
            <a:r>
              <a:rPr lang="en-US" sz="24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1 см = 10 мм</a:t>
            </a:r>
            <a:endParaRPr lang="en-US" sz="2400" dirty="0"/>
          </a:p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r>
              <a:rPr lang="en-US" sz="240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Дециметр (дм):</a:t>
            </a:r>
            <a:r>
              <a:rPr lang="en-US" sz="24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1 дм = 10 см</a:t>
            </a:r>
            <a:endParaRPr lang="en-US" sz="2400" dirty="0"/>
          </a:p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r>
              <a:rPr lang="en-US" sz="240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Метр (м):</a:t>
            </a:r>
            <a:r>
              <a:rPr lang="en-US" sz="24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1 м = 10 дм = 100 см</a:t>
            </a:r>
            <a:endParaRPr lang="en-US" sz="2400" dirty="0"/>
          </a:p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r>
              <a:rPr lang="en-US" sz="240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Километр (км):</a:t>
            </a:r>
            <a:r>
              <a:rPr lang="en-US" sz="24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1 км = 1000 м</a:t>
            </a:r>
            <a:endParaRPr lang="en-US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864519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Узундукту өлчөөчү куралдар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2833191"/>
            <a:ext cx="1473163" cy="91043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3979863"/>
            <a:ext cx="253993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Сызгыч</a:t>
            </a:r>
            <a:endParaRPr lang="en-US" sz="2000" dirty="0"/>
          </a:p>
        </p:txBody>
      </p:sp>
      <p:sp>
        <p:nvSpPr>
          <p:cNvPr id="5" name="Text 2"/>
          <p:cNvSpPr/>
          <p:nvPr/>
        </p:nvSpPr>
        <p:spPr>
          <a:xfrm>
            <a:off x="661475" y="4388545"/>
            <a:ext cx="253993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Кичине нерселерди өлчөө үчүн (0–30 см)</a:t>
            </a:r>
            <a:endParaRPr lang="en-US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7645" y="2833191"/>
            <a:ext cx="1473163" cy="910431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3437645" y="3979863"/>
            <a:ext cx="254003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Метр</a:t>
            </a:r>
            <a:endParaRPr lang="en-US" sz="2000" dirty="0"/>
          </a:p>
        </p:txBody>
      </p:sp>
      <p:sp>
        <p:nvSpPr>
          <p:cNvPr id="8" name="Text 4"/>
          <p:cNvSpPr/>
          <p:nvPr/>
        </p:nvSpPr>
        <p:spPr>
          <a:xfrm>
            <a:off x="3437645" y="4388545"/>
            <a:ext cx="254003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Орто узундуктарды өлчөө үчүн (1–3 м)</a:t>
            </a:r>
            <a:endParaRPr lang="en-US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3915" y="2833191"/>
            <a:ext cx="1473163" cy="910431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213915" y="3979863"/>
            <a:ext cx="254003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Штангенциркуль</a:t>
            </a:r>
            <a:endParaRPr lang="en-US" sz="2000" dirty="0"/>
          </a:p>
        </p:txBody>
      </p:sp>
      <p:sp>
        <p:nvSpPr>
          <p:cNvPr id="11" name="Text 6"/>
          <p:cNvSpPr/>
          <p:nvPr/>
        </p:nvSpPr>
        <p:spPr>
          <a:xfrm>
            <a:off x="6213915" y="4388545"/>
            <a:ext cx="254003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Өтө так өлчөөлөр үчүн</a:t>
            </a:r>
            <a:endParaRPr lang="en-US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0184" y="2833191"/>
            <a:ext cx="1473163" cy="910431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8990184" y="3979863"/>
            <a:ext cx="254003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Одометр</a:t>
            </a:r>
            <a:endParaRPr lang="en-US" sz="2000" dirty="0"/>
          </a:p>
        </p:txBody>
      </p:sp>
      <p:sp>
        <p:nvSpPr>
          <p:cNvPr id="14" name="Text 8"/>
          <p:cNvSpPr/>
          <p:nvPr/>
        </p:nvSpPr>
        <p:spPr>
          <a:xfrm>
            <a:off x="8990184" y="4388545"/>
            <a:ext cx="254003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Чоң аралыктарды өлчөө үчүн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676797"/>
            <a:ext cx="4160733" cy="417773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633201" y="1402060"/>
            <a:ext cx="6903269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Штангенциркуль — так өлчөөнүн куралы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4633201" y="2772370"/>
            <a:ext cx="6903269" cy="14079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Өтө так өлчөөлөрдү жүргүзүүгө мүмкүндүк берет</a:t>
            </a:r>
            <a:endParaRPr lang="en-US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Геодезисттер жана инженерлер колдонушат</a:t>
            </a:r>
            <a:endParaRPr lang="en-US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Өлчөөнүн тактыгы </a:t>
            </a:r>
            <a:r>
              <a:rPr lang="en-US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0,1 мм</a:t>
            </a: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чейин жетет</a:t>
            </a:r>
            <a:endParaRPr lang="en-US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Калыңдыкты, диаметрди жана ички өлчөөлөрдү өлчөй алат</a:t>
            </a:r>
            <a:endParaRPr lang="en-US" dirty="0"/>
          </a:p>
        </p:txBody>
      </p:sp>
      <p:sp>
        <p:nvSpPr>
          <p:cNvPr id="5" name="Shape 2"/>
          <p:cNvSpPr/>
          <p:nvPr/>
        </p:nvSpPr>
        <p:spPr>
          <a:xfrm>
            <a:off x="4633201" y="4392910"/>
            <a:ext cx="6903269" cy="1039416"/>
          </a:xfrm>
          <a:prstGeom prst="roundRect">
            <a:avLst>
              <a:gd name="adj" fmla="val 16367"/>
            </a:avLst>
          </a:prstGeom>
          <a:solidFill>
            <a:srgbClr val="FFCCD1"/>
          </a:solidFill>
          <a:ln/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2208" y="4679652"/>
            <a:ext cx="236234" cy="18901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247449" y="4610199"/>
            <a:ext cx="610001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Штангенциркуль — лабораториялык жана өндүрүштүк так өлчөөлөрдүн негизги куралы.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2101255"/>
            <a:ext cx="6903269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FF0000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Одометр — аралыктарды өлчөө</a:t>
            </a:r>
            <a:endParaRPr lang="en-US" sz="3700" dirty="0">
              <a:solidFill>
                <a:srgbClr val="FF0000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661475" y="3471565"/>
            <a:ext cx="6903269" cy="14079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20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Машинанын дөңгөлөгүнүн айлануусу аркылуу аралыкты өлчөйт</a:t>
            </a:r>
            <a:endParaRPr lang="en-US" sz="200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20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Чоң аралыктарды өлчөө үчүн колдонулат</a:t>
            </a:r>
            <a:endParaRPr lang="en-US" sz="200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20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Геодезисттер жер картасын түзүүдө колдонушат</a:t>
            </a:r>
            <a:endParaRPr lang="en-US" sz="200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20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Так өлчөөлөр үчүн эсептелген аралыктар менен салыштырылат</a:t>
            </a:r>
            <a:endParaRPr lang="en-US" sz="20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2251" y="1676797"/>
            <a:ext cx="3504219" cy="350430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87400"/>
            <a:ext cx="10868745" cy="5721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Узундуктун бирдиктеринин өз ара айлануулары</a:t>
            </a:r>
            <a:endParaRPr lang="en-US" sz="36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682" y="1548052"/>
            <a:ext cx="9518184" cy="435629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341605" y="4637313"/>
            <a:ext cx="1835547" cy="611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2400" dirty="0" smtClean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5 </a:t>
            </a:r>
            <a:r>
              <a:rPr lang="en-US" sz="24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м = </a:t>
            </a:r>
            <a:r>
              <a:rPr lang="en-US" sz="2400" dirty="0" smtClean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500</a:t>
            </a:r>
            <a:r>
              <a:rPr lang="ru-RU" sz="2400" dirty="0" smtClean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 </a:t>
            </a:r>
            <a:r>
              <a:rPr lang="en-US" sz="2400" dirty="0" err="1" smtClean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см</a:t>
            </a:r>
            <a:endParaRPr lang="en-US" sz="2400" dirty="0"/>
          </a:p>
        </p:txBody>
      </p:sp>
      <p:sp>
        <p:nvSpPr>
          <p:cNvPr id="5" name="Text 2"/>
          <p:cNvSpPr/>
          <p:nvPr/>
        </p:nvSpPr>
        <p:spPr>
          <a:xfrm>
            <a:off x="6341783" y="4664033"/>
            <a:ext cx="1586817" cy="3056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24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1 см = 10 мм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4352827" y="4664033"/>
            <a:ext cx="1586817" cy="3056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24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1 м = 100 см</a:t>
            </a:r>
            <a:endParaRPr lang="en-US" sz="2400" dirty="0"/>
          </a:p>
        </p:txBody>
      </p:sp>
      <p:sp>
        <p:nvSpPr>
          <p:cNvPr id="7" name="Text 4"/>
          <p:cNvSpPr/>
          <p:nvPr/>
        </p:nvSpPr>
        <p:spPr>
          <a:xfrm>
            <a:off x="2320397" y="4664033"/>
            <a:ext cx="1586817" cy="3056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24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1 км = 1000 м</a:t>
            </a:r>
            <a:endParaRPr lang="en-US" sz="2400" dirty="0"/>
          </a:p>
        </p:txBody>
      </p:sp>
      <p:sp>
        <p:nvSpPr>
          <p:cNvPr id="8" name="Text 5"/>
          <p:cNvSpPr/>
          <p:nvPr/>
        </p:nvSpPr>
        <p:spPr>
          <a:xfrm>
            <a:off x="661475" y="5782171"/>
            <a:ext cx="11478330" cy="2884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Бирдиктерди айландырууда: чоңдон кичинеге өтсөк — </a:t>
            </a:r>
            <a:r>
              <a:rPr lang="en-US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көбөйтөбүз</a:t>
            </a: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, кичинеден чоңго өтсөк — </a:t>
            </a:r>
            <a:r>
              <a:rPr lang="en-US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бөлөбүз</a:t>
            </a:r>
            <a:r>
              <a:rPr lang="en-US" sz="14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.</a:t>
            </a:r>
            <a:endParaRPr lang="en-US" sz="1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143198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Айлануунун практикасы</a:t>
            </a:r>
            <a:endParaRPr lang="en-US" sz="20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61475" y="2111871"/>
            <a:ext cx="5339820" cy="170695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189605" y="2240359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1</a:t>
            </a:r>
            <a:endParaRPr lang="en-US" dirty="0"/>
          </a:p>
        </p:txBody>
      </p:sp>
      <p:sp>
        <p:nvSpPr>
          <p:cNvPr id="5" name="Text 2"/>
          <p:cNvSpPr/>
          <p:nvPr/>
        </p:nvSpPr>
        <p:spPr>
          <a:xfrm>
            <a:off x="875881" y="2893318"/>
            <a:ext cx="491100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3 км = ? м</a:t>
            </a: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875881" y="3302000"/>
            <a:ext cx="4911007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3 × 1000 = </a:t>
            </a:r>
            <a:r>
              <a:rPr lang="en-US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3000 м</a:t>
            </a:r>
            <a:endParaRPr lang="en-US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190301" y="2111871"/>
            <a:ext cx="5339919" cy="1706959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718530" y="2240359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2</a:t>
            </a:r>
            <a:endParaRPr lang="en-US" dirty="0"/>
          </a:p>
        </p:txBody>
      </p:sp>
      <p:sp>
        <p:nvSpPr>
          <p:cNvPr id="9" name="Text 5"/>
          <p:cNvSpPr/>
          <p:nvPr/>
        </p:nvSpPr>
        <p:spPr>
          <a:xfrm>
            <a:off x="6404708" y="2893318"/>
            <a:ext cx="49111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250 см = ? м</a:t>
            </a:r>
            <a:endParaRPr lang="en-US" dirty="0"/>
          </a:p>
        </p:txBody>
      </p:sp>
      <p:sp>
        <p:nvSpPr>
          <p:cNvPr id="10" name="Text 6"/>
          <p:cNvSpPr/>
          <p:nvPr/>
        </p:nvSpPr>
        <p:spPr>
          <a:xfrm>
            <a:off x="6404708" y="3302000"/>
            <a:ext cx="491110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250 ÷ 100 = </a:t>
            </a:r>
            <a:r>
              <a:rPr lang="en-US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2,5 м</a:t>
            </a:r>
            <a:endParaRPr lang="en-US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61475" y="4007842"/>
            <a:ext cx="5339820" cy="1706959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3189605" y="4136330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3</a:t>
            </a:r>
            <a:endParaRPr lang="en-US" dirty="0"/>
          </a:p>
        </p:txBody>
      </p:sp>
      <p:sp>
        <p:nvSpPr>
          <p:cNvPr id="13" name="Text 8"/>
          <p:cNvSpPr/>
          <p:nvPr/>
        </p:nvSpPr>
        <p:spPr>
          <a:xfrm>
            <a:off x="875881" y="4789289"/>
            <a:ext cx="491100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7 м 45 см = ? см</a:t>
            </a:r>
            <a:endParaRPr lang="en-US" dirty="0"/>
          </a:p>
        </p:txBody>
      </p:sp>
      <p:sp>
        <p:nvSpPr>
          <p:cNvPr id="14" name="Text 9"/>
          <p:cNvSpPr/>
          <p:nvPr/>
        </p:nvSpPr>
        <p:spPr>
          <a:xfrm>
            <a:off x="875881" y="5197971"/>
            <a:ext cx="4911007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700 + 45 = </a:t>
            </a:r>
            <a:r>
              <a:rPr lang="en-US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745 см</a:t>
            </a:r>
            <a:endParaRPr lang="en-US" dirty="0"/>
          </a:p>
        </p:txBody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190301" y="4007842"/>
            <a:ext cx="5339919" cy="1706959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8718530" y="4136330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4</a:t>
            </a:r>
            <a:endParaRPr lang="en-US" dirty="0"/>
          </a:p>
        </p:txBody>
      </p:sp>
      <p:sp>
        <p:nvSpPr>
          <p:cNvPr id="17" name="Text 11"/>
          <p:cNvSpPr/>
          <p:nvPr/>
        </p:nvSpPr>
        <p:spPr>
          <a:xfrm>
            <a:off x="6404708" y="4789289"/>
            <a:ext cx="49111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1500 мм = ? см</a:t>
            </a:r>
            <a:endParaRPr lang="en-US" dirty="0"/>
          </a:p>
        </p:txBody>
      </p:sp>
      <p:sp>
        <p:nvSpPr>
          <p:cNvPr id="18" name="Text 12"/>
          <p:cNvSpPr/>
          <p:nvPr/>
        </p:nvSpPr>
        <p:spPr>
          <a:xfrm>
            <a:off x="6404708" y="5197971"/>
            <a:ext cx="491110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1500 ÷ 10 = </a:t>
            </a:r>
            <a:r>
              <a:rPr lang="en-US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150 см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571886" cy="6858000"/>
          </a:xfrm>
          <a:prstGeom prst="rect">
            <a:avLst/>
          </a:prstGeom>
          <a:solidFill>
            <a:srgbClr val="FFCCD1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77" y="502940"/>
            <a:ext cx="4388832" cy="585202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233360" y="526256"/>
            <a:ext cx="6296860" cy="11443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Өлчөөнүн тактыгын текшерүүнүн жолдору</a:t>
            </a:r>
            <a:endParaRPr lang="en-US" dirty="0"/>
          </a:p>
        </p:txBody>
      </p:sp>
      <p:sp>
        <p:nvSpPr>
          <p:cNvPr id="5" name="Shape 2"/>
          <p:cNvSpPr/>
          <p:nvPr/>
        </p:nvSpPr>
        <p:spPr>
          <a:xfrm>
            <a:off x="5233360" y="2136180"/>
            <a:ext cx="411946" cy="411956"/>
          </a:xfrm>
          <a:prstGeom prst="roundRect">
            <a:avLst>
              <a:gd name="adj" fmla="val 40005"/>
            </a:avLst>
          </a:prstGeom>
          <a:solidFill>
            <a:srgbClr val="FFCCD1"/>
          </a:solidFill>
          <a:ln w="6350">
            <a:solidFill>
              <a:srgbClr val="E5B2B7"/>
            </a:solidFill>
            <a:prstDash val="solid"/>
          </a:ln>
          <a:effectLst>
            <a:outerShdw blurRad="127" dist="2413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6" name="Text 3"/>
          <p:cNvSpPr/>
          <p:nvPr/>
        </p:nvSpPr>
        <p:spPr>
          <a:xfrm>
            <a:off x="5302018" y="2170509"/>
            <a:ext cx="274631" cy="34329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1</a:t>
            </a: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5822606" y="2199084"/>
            <a:ext cx="2335849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Кайталап өлчөө</a:t>
            </a:r>
            <a:endParaRPr lang="en-US" dirty="0"/>
          </a:p>
        </p:txBody>
      </p:sp>
      <p:sp>
        <p:nvSpPr>
          <p:cNvPr id="8" name="Text 5"/>
          <p:cNvSpPr/>
          <p:nvPr/>
        </p:nvSpPr>
        <p:spPr>
          <a:xfrm>
            <a:off x="5822606" y="2662436"/>
            <a:ext cx="2335849" cy="11537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20000"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Бир нерсени бир нече жолу өлчөп, натыйжаларды салыштыруу</a:t>
            </a:r>
            <a:endParaRPr lang="en-US" dirty="0"/>
          </a:p>
        </p:txBody>
      </p:sp>
      <p:sp>
        <p:nvSpPr>
          <p:cNvPr id="9" name="Shape 6"/>
          <p:cNvSpPr/>
          <p:nvPr/>
        </p:nvSpPr>
        <p:spPr>
          <a:xfrm>
            <a:off x="5233360" y="4170859"/>
            <a:ext cx="411946" cy="411956"/>
          </a:xfrm>
          <a:prstGeom prst="roundRect">
            <a:avLst>
              <a:gd name="adj" fmla="val 40005"/>
            </a:avLst>
          </a:prstGeom>
          <a:solidFill>
            <a:srgbClr val="FFCCD1"/>
          </a:solidFill>
          <a:ln w="6350">
            <a:solidFill>
              <a:srgbClr val="E5B2B7"/>
            </a:solidFill>
            <a:prstDash val="solid"/>
          </a:ln>
          <a:effectLst>
            <a:outerShdw blurRad="127" dist="2413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10" name="Text 7"/>
          <p:cNvSpPr/>
          <p:nvPr/>
        </p:nvSpPr>
        <p:spPr>
          <a:xfrm>
            <a:off x="5302018" y="4205188"/>
            <a:ext cx="274631" cy="34329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2</a:t>
            </a:r>
            <a:endParaRPr lang="en-US" dirty="0"/>
          </a:p>
        </p:txBody>
      </p:sp>
      <p:sp>
        <p:nvSpPr>
          <p:cNvPr id="11" name="Text 8"/>
          <p:cNvSpPr/>
          <p:nvPr/>
        </p:nvSpPr>
        <p:spPr>
          <a:xfrm>
            <a:off x="5822606" y="4233763"/>
            <a:ext cx="2335849" cy="57209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Ар башка куралдар менен өлчөө</a:t>
            </a:r>
            <a:endParaRPr lang="en-US" dirty="0"/>
          </a:p>
        </p:txBody>
      </p:sp>
      <p:sp>
        <p:nvSpPr>
          <p:cNvPr id="12" name="Text 9"/>
          <p:cNvSpPr/>
          <p:nvPr/>
        </p:nvSpPr>
        <p:spPr>
          <a:xfrm>
            <a:off x="5822606" y="4983163"/>
            <a:ext cx="2335849" cy="8652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85000" lnSpcReduction="10000"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Сызгыч жана метр менен өлчөп, натыйжаларды салыштыруу</a:t>
            </a:r>
            <a:endParaRPr lang="en-US" dirty="0"/>
          </a:p>
        </p:txBody>
      </p:sp>
      <p:sp>
        <p:nvSpPr>
          <p:cNvPr id="13" name="Shape 10"/>
          <p:cNvSpPr/>
          <p:nvPr/>
        </p:nvSpPr>
        <p:spPr>
          <a:xfrm>
            <a:off x="8611476" y="2136180"/>
            <a:ext cx="411946" cy="411956"/>
          </a:xfrm>
          <a:prstGeom prst="roundRect">
            <a:avLst>
              <a:gd name="adj" fmla="val 40005"/>
            </a:avLst>
          </a:prstGeom>
          <a:solidFill>
            <a:srgbClr val="FFCCD1"/>
          </a:solidFill>
          <a:ln w="6350">
            <a:solidFill>
              <a:srgbClr val="E5B2B7"/>
            </a:solidFill>
            <a:prstDash val="solid"/>
          </a:ln>
          <a:effectLst>
            <a:outerShdw blurRad="127" dist="2413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14" name="Text 11"/>
          <p:cNvSpPr/>
          <p:nvPr/>
        </p:nvSpPr>
        <p:spPr>
          <a:xfrm>
            <a:off x="8680134" y="2170509"/>
            <a:ext cx="274631" cy="34329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1</a:t>
            </a:r>
            <a:endParaRPr lang="en-US" dirty="0"/>
          </a:p>
        </p:txBody>
      </p:sp>
      <p:sp>
        <p:nvSpPr>
          <p:cNvPr id="15" name="Text 12"/>
          <p:cNvSpPr/>
          <p:nvPr/>
        </p:nvSpPr>
        <p:spPr>
          <a:xfrm>
            <a:off x="9200721" y="2199084"/>
            <a:ext cx="2335849" cy="8581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Куралдын туура жайгашуусун текшерүү</a:t>
            </a:r>
            <a:endParaRPr lang="en-US" dirty="0"/>
          </a:p>
        </p:txBody>
      </p:sp>
      <p:sp>
        <p:nvSpPr>
          <p:cNvPr id="16" name="Text 13"/>
          <p:cNvSpPr/>
          <p:nvPr/>
        </p:nvSpPr>
        <p:spPr>
          <a:xfrm>
            <a:off x="9200721" y="3234531"/>
            <a:ext cx="2335849" cy="8652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20000"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Өлчөөчү куралдын туура коюлганын текшерүү зарыл</a:t>
            </a:r>
            <a:endParaRPr lang="en-US" dirty="0"/>
          </a:p>
        </p:txBody>
      </p:sp>
      <p:sp>
        <p:nvSpPr>
          <p:cNvPr id="17" name="Shape 14"/>
          <p:cNvSpPr/>
          <p:nvPr/>
        </p:nvSpPr>
        <p:spPr>
          <a:xfrm>
            <a:off x="8611476" y="4454525"/>
            <a:ext cx="411946" cy="411956"/>
          </a:xfrm>
          <a:prstGeom prst="roundRect">
            <a:avLst>
              <a:gd name="adj" fmla="val 40005"/>
            </a:avLst>
          </a:prstGeom>
          <a:solidFill>
            <a:srgbClr val="FFCCD1"/>
          </a:solidFill>
          <a:ln w="6350">
            <a:solidFill>
              <a:srgbClr val="E5B2B7"/>
            </a:solidFill>
            <a:prstDash val="solid"/>
          </a:ln>
          <a:effectLst>
            <a:outerShdw blurRad="127" dist="2413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18" name="Text 15"/>
          <p:cNvSpPr/>
          <p:nvPr/>
        </p:nvSpPr>
        <p:spPr>
          <a:xfrm>
            <a:off x="8680134" y="4488855"/>
            <a:ext cx="274631" cy="34329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2</a:t>
            </a:r>
            <a:endParaRPr lang="en-US" dirty="0"/>
          </a:p>
        </p:txBody>
      </p:sp>
      <p:sp>
        <p:nvSpPr>
          <p:cNvPr id="19" name="Text 16"/>
          <p:cNvSpPr/>
          <p:nvPr/>
        </p:nvSpPr>
        <p:spPr>
          <a:xfrm>
            <a:off x="9200721" y="4517430"/>
            <a:ext cx="2335849" cy="57209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Натыйжаларды салыштыруу</a:t>
            </a:r>
            <a:endParaRPr lang="en-US" dirty="0"/>
          </a:p>
        </p:txBody>
      </p:sp>
      <p:sp>
        <p:nvSpPr>
          <p:cNvPr id="20" name="Text 17"/>
          <p:cNvSpPr/>
          <p:nvPr/>
        </p:nvSpPr>
        <p:spPr>
          <a:xfrm>
            <a:off x="9200721" y="5266829"/>
            <a:ext cx="2335849" cy="8652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Өлчөөлөрдүн айырмасы 1–2 мм дан ашпашы керек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43024"/>
            <a:ext cx="10868745" cy="5721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Өлчөөлөрдүн каталарын азайтуу</a:t>
            </a:r>
            <a:endParaRPr lang="en-US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2091134"/>
            <a:ext cx="3513645" cy="351373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628141" y="1558528"/>
            <a:ext cx="6908330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Туура өлчөө үчүн эрежелер</a:t>
            </a:r>
            <a:endParaRPr lang="en-US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4696799" y="2049760"/>
            <a:ext cx="274631" cy="274638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5223141" y="2044105"/>
            <a:ext cx="6313330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Куралды туура жайгаштыруу</a:t>
            </a:r>
            <a:endParaRPr lang="en-US" dirty="0"/>
          </a:p>
        </p:txBody>
      </p:sp>
      <p:sp>
        <p:nvSpPr>
          <p:cNvPr id="7" name="Text 3"/>
          <p:cNvSpPr/>
          <p:nvPr/>
        </p:nvSpPr>
        <p:spPr>
          <a:xfrm>
            <a:off x="5223141" y="2507456"/>
            <a:ext cx="6313330" cy="2884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Өлчөөчү куралды өлчөнүүчү нерсеге параллель коюу</a:t>
            </a:r>
            <a:endParaRPr lang="en-US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4696799" y="3156248"/>
            <a:ext cx="274631" cy="274638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5223141" y="3150592"/>
            <a:ext cx="6313330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Нулдик чекиттен баштоо</a:t>
            </a:r>
            <a:endParaRPr lang="en-US" dirty="0"/>
          </a:p>
        </p:txBody>
      </p:sp>
      <p:sp>
        <p:nvSpPr>
          <p:cNvPr id="10" name="Text 5"/>
          <p:cNvSpPr/>
          <p:nvPr/>
        </p:nvSpPr>
        <p:spPr>
          <a:xfrm>
            <a:off x="5223141" y="3613944"/>
            <a:ext cx="6313330" cy="2884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Өлчөөнү дайыма нулдан баштоо — так натыйжанын кепили</a:t>
            </a:r>
            <a:endParaRPr lang="en-US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4696799" y="4262735"/>
            <a:ext cx="274631" cy="274638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5223141" y="4257080"/>
            <a:ext cx="6313330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Перпендикуляр карап өлчөө</a:t>
            </a:r>
            <a:endParaRPr lang="en-US" dirty="0"/>
          </a:p>
        </p:txBody>
      </p:sp>
      <p:sp>
        <p:nvSpPr>
          <p:cNvPr id="13" name="Text 7"/>
          <p:cNvSpPr/>
          <p:nvPr/>
        </p:nvSpPr>
        <p:spPr>
          <a:xfrm>
            <a:off x="5223141" y="4720431"/>
            <a:ext cx="6313330" cy="2884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Көзүңдү куралга перпендикуляр жайгаштыруу</a:t>
            </a:r>
            <a:endParaRPr lang="en-US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4696799" y="5369223"/>
            <a:ext cx="274631" cy="274638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5223141" y="5363567"/>
            <a:ext cx="6313330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Бир нече жолу кайталап, орточо алуу</a:t>
            </a:r>
            <a:endParaRPr lang="en-US" dirty="0"/>
          </a:p>
        </p:txBody>
      </p:sp>
      <p:sp>
        <p:nvSpPr>
          <p:cNvPr id="16" name="Text 9"/>
          <p:cNvSpPr/>
          <p:nvPr/>
        </p:nvSpPr>
        <p:spPr>
          <a:xfrm>
            <a:off x="5223141" y="5826919"/>
            <a:ext cx="6313330" cy="2884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Бир нече өлчөөнүн орточо маанисин алуу — катаны азайтат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422</Words>
  <Application>Microsoft Office PowerPoint</Application>
  <PresentationFormat>Произвольный</PresentationFormat>
  <Paragraphs>86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DM Sans Bold</vt:lpstr>
      <vt:lpstr>DM Sans SemiBold</vt:lpstr>
      <vt:lpstr>Twemoji Mozilla</vt:lpstr>
      <vt:lpstr>DM Sans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Мугалим</dc:creator>
  <cp:lastModifiedBy>Windows 11 Pro</cp:lastModifiedBy>
  <cp:revision>2</cp:revision>
  <dcterms:created xsi:type="dcterms:W3CDTF">2026-09-10T07:53:33Z</dcterms:created>
  <dcterms:modified xsi:type="dcterms:W3CDTF">2026-10-06T08:59:40Z</dcterms:modified>
</cp:coreProperties>
</file>