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notesMasterIdLst>
    <p:notesMasterId r:id="rId22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Киришүү" id="{12d8feaa-8274-3857-3ffb-e6842bd5d144}">
          <p14:sldIdLst>
            <p14:sldId id="256"/>
            <p14:sldId id="257"/>
          </p14:sldIdLst>
        </p14:section>
        <p14:section name="Приглашаем в путешествие" id="{b3615d48-463e-202b-b68a-a58cd3a0ad75}">
          <p14:sldIdLst>
            <p14:sldId id="258"/>
            <p14:sldId id="259"/>
            <p14:sldId id="260"/>
            <p14:sldId id="261"/>
          </p14:sldIdLst>
        </p14:section>
        <p14:section name="Виды предложений" id="{e408e403-d2ea-4c90-c88e-3139eb91b620}">
          <p14:sldIdLst>
            <p14:sldId id="262"/>
            <p14:sldId id="263"/>
          </p14:sldIdLst>
        </p14:section>
        <p14:section name="Знаки препинания" id="{defdd017-4619-bb57-2275-a283b178d352}">
          <p14:sldIdLst>
            <p14:sldId id="264"/>
            <p14:sldId id="265"/>
            <p14:sldId id="266"/>
            <p14:sldId id="267"/>
            <p14:sldId id="268"/>
            <p14:sldId id="269"/>
          </p14:sldIdLst>
        </p14:section>
        <p14:section name="Бекемдөө" id="{01bb2b1b-708e-7658-7471-4f71f6452ee8}">
          <p14:sldIdLst>
            <p14:sldId id="270"/>
            <p14:sldId id="271"/>
            <p14:sldId id="272"/>
            <p14:sldId id="273"/>
            <p14:sldId id="274"/>
            <p14:sldId id="27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18-бет. § 5. Предложение (Сүйлөм). Сүрөт 20-беттен.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18–21-беттер: темадагы негизги маселелер (21–25-көнүгүүлөр).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18-бет, 21-көнүгүү: текстти окугула, сүйлөмдөрдүн түрлөрүн тапкыла.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18–19-беттер, 21-көнүгүүнүн тексти «Приглашаем в путешествие» (Саякатка чакырабыз), 1-абзац.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19-бет, 21-көнүгүүнүн тексти, 2–3-абзацтар.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18-бет, 21-көнүгүү: тексттен эки жай, эки суроолуу жана эки илептүү сүйлөмдү таап, аягындагы тыныш белгилерин түшүндүргүлө. Окуучулар өздөрү табышат.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18-бет, 21-көнүгүүнүн шарты; 21-бет, 25-көнүгүүнүн шарты (побудительные предложения).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Мисалдар 18–19-беттердеги «Приглашаем в путешествие» текстинен. 23-көнүгүү (19-бет): ар бир сүйлөмдүн аягына тыныш белгиси коюлат. знак препинания – тыныш белгиси (19-беттеги сөздүк).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19-бет, 22-көнүгүү: сүйлөмдөрдү жай, суроолуу жана илептүү кылып окугула.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19-бет, 23-көнүгүү. Китепте тексттеги сүйлөмдөрдүн аягында белгилер жок: окуучулар өздөрү коюшат.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20-бет, 24-көнүгүү жана «Знаете ли вы?» тексти, 1-абзац. Китепте сүйлөмдөрдүн аягында белгилер жок.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20-бет, «Знаете ли вы?» тексти, 2–3-абзацтар.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20-бет, «З – С» тапшырмасы жана сүрөт (китептен кесилип алынды).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21-бет, 25-көнүгүү (§ 5тин акыркы көнүгүүсү). Сөздөр 20-беттеги «З – С» текстинен. Сүрөт 20-беттен.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19-беттеги сөздүк жана тапшырмалардагы кыргызча котормолор (18–20-беттер).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20-бет, «З – С» текстинен алынган сөздөр.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Жооптор китептин текстинен: 1) Что в этом здании? 2) ...девочки и мальчики. 3) ...интересные дела! 4) Здесь дети рисуют. (19-бет); 5) – Зачем? – спросила Замира. 6) – Ура! – закричала Замира. (20-бет).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18-бет (21-көнүгүү), 20-бет («З – С» текстиндеги мисалдар), 21-бет (25-көнүгүү).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18–21-беттер, 21-, 22-, 23- жана 25-көнүгүүлөр.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Булак: В. Г. Каменецкая, Н. Г. Каменецкая. «Русское слово 5», 1-бөлүк (кыргыз мектептери үчүн). 18–21-беттер боюнча кайталоо суроолору. Жооптор: 2) тыныш белгиси (19-бет); 3) столица – главный город страны, Бишкек (18–19-беттер); 5) в Древнем Риме (20-бет). Автору: BilimAi.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DARK">
    <p:bg>
      <p:bgPr>
        <a:solidFill>
          <a:schemeClr val="tx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1234440"/>
            <a:ext cx="484632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4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endParaRPr lang="en-US" sz="34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548640" y="2834640"/>
            <a:ext cx="4754880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600" dirty="0">
                <a:solidFill>
                  <a:schemeClr val="bg2"/>
                </a:solidFill>
              </a:defRPr>
            </a:lvl1pPr>
          </a:lstStyle>
          <a:p>
            <a:pPr algn="l" indent="0" marL="0">
              <a:buNone/>
            </a:pPr>
            <a:endParaRPr lang="en-US" sz="16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800" b="1" dirty="0">
                <a:solidFill>
                  <a:schemeClr val="tx2"/>
                </a:solidFill>
              </a:defRPr>
            </a:lvl1pPr>
          </a:lstStyle>
          <a:p>
            <a:pPr algn="l" indent="0" marL="0">
              <a:buNone/>
            </a:pPr>
            <a:endParaRPr lang="en-US" sz="2800" dirty="0"/>
          </a:p>
        </p:txBody>
      </p:sp>
      <p:sp>
        <p:nvSpPr>
          <p:cNvPr id="3" name="Text 0"/>
          <p:cNvSpPr/>
          <p:nvPr/>
        </p:nvSpPr>
        <p:spPr>
          <a:xfrm>
            <a:off x="457200" y="4773168"/>
            <a:ext cx="6858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6"/>
                </a:solidFill>
              </a:rPr>
              <a:t>Орус тили · 5-класс · § 5 · BilimAi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_DARK">
    <p:bg>
      <p:bgPr>
        <a:solidFill>
          <a:schemeClr val="tx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endParaRPr lang="en-US" sz="3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bg2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1004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image" Target="../media/image-2-4.png"/><Relationship Id="rId5" Type="http://schemas.openxmlformats.org/officeDocument/2006/relationships/slideLayout" Target="../slideLayouts/slideLayout3.xml"/><Relationship Id="rId6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slideLayout" Target="../slideLayouts/slideLayout3.xml"/><Relationship Id="rId5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slideLayout" Target="../slideLayouts/slideLayout3.xml"/><Relationship Id="rId5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slideLayout" Target="../slideLayouts/slideLayout3.xml"/><Relationship Id="rId5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9-1.png"/><Relationship Id="rId2" Type="http://schemas.openxmlformats.org/officeDocument/2006/relationships/image" Target="../media/image-19-2.png"/><Relationship Id="rId3" Type="http://schemas.openxmlformats.org/officeDocument/2006/relationships/image" Target="../media/image-19-3.png"/><Relationship Id="rId4" Type="http://schemas.openxmlformats.org/officeDocument/2006/relationships/image" Target="../media/image-19-4.png"/><Relationship Id="rId5" Type="http://schemas.openxmlformats.org/officeDocument/2006/relationships/slideLayout" Target="../slideLayouts/slideLayout3.xml"/><Relationship Id="rId6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0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>
            <p:ph idx="100" type="title" hasCustomPrompt="1"/>
          </p:nvPr>
        </p:nvSpPr>
        <p:spPr>
          <a:xfrm>
            <a:off x="548640" y="1234440"/>
            <a:ext cx="48463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bg1"/>
                </a:solidFill>
              </a:rPr>
              <a:t>Предложение</a:t>
            </a:r>
            <a:endParaRPr lang="en-US" sz="3400" dirty="0"/>
          </a:p>
        </p:txBody>
      </p:sp>
      <p:sp>
        <p:nvSpPr>
          <p:cNvPr id="4" name="Text 0"/>
          <p:cNvSpPr/>
          <p:nvPr>
            <p:ph idx="101" type="body" hasCustomPrompt="1"/>
          </p:nvPr>
        </p:nvSpPr>
        <p:spPr>
          <a:xfrm>
            <a:off x="548640" y="2834640"/>
            <a:ext cx="47548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600" dirty="0">
                <a:solidFill>
                  <a:schemeClr val="bg2"/>
                </a:solidFill>
              </a:rPr>
              <a:t>Сүйлөм · Орус тили · 5-класс · § 5</a:t>
            </a:r>
            <a:endParaRPr lang="en-US" sz="16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3931920"/>
            <a:ext cx="47548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3"/>
                </a:solidFill>
              </a:rPr>
              <a:t>Автору: BilimAi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chemeClr val="bg2"/>
                </a:solidFill>
              </a:rPr>
              <a:t>Окуу китеби боюнча, 18–21-беттер</a:t>
            </a:r>
            <a:endParaRPr lang="en-US" sz="1400" dirty="0"/>
          </a:p>
        </p:txBody>
      </p:sp>
      <p:sp>
        <p:nvSpPr>
          <p:cNvPr id="6" name="Icon circle"/>
          <p:cNvSpPr/>
          <p:nvPr/>
        </p:nvSpPr>
        <p:spPr>
          <a:xfrm>
            <a:off x="548640" y="411480"/>
            <a:ext cx="685800" cy="685800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7" name="Icon FaCommentDots" descr="Белги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6948" y="589788"/>
            <a:ext cx="329184" cy="329184"/>
          </a:xfrm>
          <a:prstGeom prst="rect">
            <a:avLst/>
          </a:prstGeom>
        </p:spPr>
      </p:pic>
      <p:sp>
        <p:nvSpPr>
          <p:cNvPr id="8" name="Circle ."/>
          <p:cNvSpPr/>
          <p:nvPr/>
        </p:nvSpPr>
        <p:spPr>
          <a:xfrm>
            <a:off x="1463040" y="457200"/>
            <a:ext cx="594360" cy="59436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9" name="Text 5"/>
          <p:cNvSpPr txBox="1"/>
          <p:nvPr/>
        </p:nvSpPr>
        <p:spPr>
          <a:xfrm>
            <a:off x="1463040" y="45720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.</a:t>
            </a:r>
            <a:endParaRPr lang="en-US" sz="2600" dirty="0"/>
          </a:p>
        </p:txBody>
      </p:sp>
      <p:sp>
        <p:nvSpPr>
          <p:cNvPr id="10" name="Circle ?"/>
          <p:cNvSpPr/>
          <p:nvPr/>
        </p:nvSpPr>
        <p:spPr>
          <a:xfrm>
            <a:off x="2148840" y="457200"/>
            <a:ext cx="594360" cy="594360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1" name="Text 7"/>
          <p:cNvSpPr txBox="1"/>
          <p:nvPr/>
        </p:nvSpPr>
        <p:spPr>
          <a:xfrm>
            <a:off x="2148840" y="45720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?</a:t>
            </a:r>
            <a:endParaRPr lang="en-US" sz="2600" dirty="0"/>
          </a:p>
        </p:txBody>
      </p:sp>
      <p:sp>
        <p:nvSpPr>
          <p:cNvPr id="12" name="Circle !"/>
          <p:cNvSpPr/>
          <p:nvPr/>
        </p:nvSpPr>
        <p:spPr>
          <a:xfrm>
            <a:off x="2834640" y="457200"/>
            <a:ext cx="594360" cy="594360"/>
          </a:xfrm>
          <a:prstGeom prst="ellipse">
            <a:avLst/>
          </a:prstGeom>
          <a:solidFill>
            <a:schemeClr val="accent4"/>
          </a:solidFill>
          <a:ln/>
        </p:spPr>
      </p:sp>
      <p:sp>
        <p:nvSpPr>
          <p:cNvPr id="13" name="Text 9"/>
          <p:cNvSpPr txBox="1"/>
          <p:nvPr/>
        </p:nvSpPr>
        <p:spPr>
          <a:xfrm>
            <a:off x="2834640" y="45720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!</a:t>
            </a:r>
            <a:endParaRPr lang="en-US" sz="2600" dirty="0"/>
          </a:p>
        </p:txBody>
      </p:sp>
      <p:sp>
        <p:nvSpPr>
          <p:cNvPr id="14" name="Image frame"/>
          <p:cNvSpPr/>
          <p:nvPr/>
        </p:nvSpPr>
        <p:spPr>
          <a:xfrm>
            <a:off x="5934456" y="517718"/>
            <a:ext cx="2834640" cy="4066915"/>
          </a:xfrm>
          <a:prstGeom prst="rect">
            <a:avLst/>
          </a:prstGeom>
          <a:solidFill>
            <a:schemeClr val="accent1"/>
          </a:solidFill>
          <a:ln/>
        </p:spPr>
      </p:sp>
      <p:pic>
        <p:nvPicPr>
          <p:cNvPr id="15" name="Book image" descr="Окуу китебинен сүрөт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2160" y="435422"/>
            <a:ext cx="2834640" cy="40669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§ 5. Сабактын планы</a:t>
            </a:r>
            <a:endParaRPr lang="en-US" sz="2800" dirty="0"/>
          </a:p>
        </p:txBody>
      </p:sp>
      <p:sp>
        <p:nvSpPr>
          <p:cNvPr id="4" name="Text 1"/>
          <p:cNvSpPr txBox="1"/>
          <p:nvPr/>
        </p:nvSpPr>
        <p:spPr>
          <a:xfrm>
            <a:off x="457200" y="1005840"/>
            <a:ext cx="8229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accent2"/>
                </a:solidFill>
              </a:rPr>
              <a:t>Сүйлөм. Бул сабакта эмнелерди үйрөнөбүз?</a:t>
            </a:r>
            <a:endParaRPr lang="en-US" sz="1700" dirty="0"/>
          </a:p>
        </p:txBody>
      </p:sp>
      <p:sp>
        <p:nvSpPr>
          <p:cNvPr id="5" name="Card "/>
          <p:cNvSpPr/>
          <p:nvPr/>
        </p:nvSpPr>
        <p:spPr>
          <a:xfrm>
            <a:off x="457200" y="1600200"/>
            <a:ext cx="1920240" cy="3017520"/>
          </a:xfrm>
          <a:prstGeom prst="roundRect">
            <a:avLst>
              <a:gd name="adj" fmla="val 3810"/>
            </a:avLst>
          </a:prstGeom>
          <a:solidFill>
            <a:schemeClr val="bg2"/>
          </a:solidFill>
          <a:ln/>
        </p:spPr>
      </p:sp>
      <p:sp>
        <p:nvSpPr>
          <p:cNvPr id="6" name="Text 3"/>
          <p:cNvSpPr txBox="1"/>
          <p:nvPr/>
        </p:nvSpPr>
        <p:spPr>
          <a:xfrm>
            <a:off x="594360" y="1691640"/>
            <a:ext cx="1645920" cy="2834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7" name="Icon circle"/>
          <p:cNvSpPr/>
          <p:nvPr/>
        </p:nvSpPr>
        <p:spPr>
          <a:xfrm>
            <a:off x="1005840" y="1783080"/>
            <a:ext cx="822960" cy="822960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8" name="Icon FaRoute" descr="Белги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19810" y="1997050"/>
            <a:ext cx="395021" cy="395021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548640" y="2743200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Текст</a:t>
            </a:r>
            <a:endParaRPr lang="en-US" sz="1500" dirty="0"/>
          </a:p>
        </p:txBody>
      </p:sp>
      <p:sp>
        <p:nvSpPr>
          <p:cNvPr id="10" name="Text 6"/>
          <p:cNvSpPr txBox="1"/>
          <p:nvPr/>
        </p:nvSpPr>
        <p:spPr>
          <a:xfrm>
            <a:off x="594360" y="3200400"/>
            <a:ext cx="164592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«Приглашаем в путешествие»: текстти окуу (21-көнүгүү)</a:t>
            </a:r>
            <a:endParaRPr lang="en-US" sz="1300" dirty="0"/>
          </a:p>
        </p:txBody>
      </p:sp>
      <p:sp>
        <p:nvSpPr>
          <p:cNvPr id="11" name="Card "/>
          <p:cNvSpPr/>
          <p:nvPr/>
        </p:nvSpPr>
        <p:spPr>
          <a:xfrm>
            <a:off x="2560320" y="1600200"/>
            <a:ext cx="1920240" cy="3017520"/>
          </a:xfrm>
          <a:prstGeom prst="roundRect">
            <a:avLst>
              <a:gd name="adj" fmla="val 3810"/>
            </a:avLst>
          </a:prstGeom>
          <a:solidFill>
            <a:schemeClr val="bg2"/>
          </a:solidFill>
          <a:ln/>
        </p:spPr>
      </p:sp>
      <p:sp>
        <p:nvSpPr>
          <p:cNvPr id="12" name="Text 8"/>
          <p:cNvSpPr txBox="1"/>
          <p:nvPr/>
        </p:nvSpPr>
        <p:spPr>
          <a:xfrm>
            <a:off x="2697480" y="1691640"/>
            <a:ext cx="1645920" cy="2834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3" name="Icon circle"/>
          <p:cNvSpPr/>
          <p:nvPr/>
        </p:nvSpPr>
        <p:spPr>
          <a:xfrm>
            <a:off x="3108960" y="1783080"/>
            <a:ext cx="822960" cy="82296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4" name="Icon FaCommentDots" descr="Белги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2930" y="1997050"/>
            <a:ext cx="395021" cy="395021"/>
          </a:xfrm>
          <a:prstGeom prst="rect">
            <a:avLst/>
          </a:prstGeom>
        </p:spPr>
      </p:pic>
      <p:sp>
        <p:nvSpPr>
          <p:cNvPr id="15" name="Text 10"/>
          <p:cNvSpPr txBox="1"/>
          <p:nvPr/>
        </p:nvSpPr>
        <p:spPr>
          <a:xfrm>
            <a:off x="2651760" y="2743200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Сүйлөмдүн түрлөрү</a:t>
            </a:r>
            <a:endParaRPr lang="en-US" sz="1500" dirty="0"/>
          </a:p>
        </p:txBody>
      </p:sp>
      <p:sp>
        <p:nvSpPr>
          <p:cNvPr id="16" name="Text 11"/>
          <p:cNvSpPr txBox="1"/>
          <p:nvPr/>
        </p:nvSpPr>
        <p:spPr>
          <a:xfrm>
            <a:off x="2697480" y="3200400"/>
            <a:ext cx="164592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Жай, суроолуу жана илептүү сүйлөмдөр</a:t>
            </a:r>
            <a:endParaRPr lang="en-US" sz="1300" dirty="0"/>
          </a:p>
        </p:txBody>
      </p:sp>
      <p:sp>
        <p:nvSpPr>
          <p:cNvPr id="17" name="Card "/>
          <p:cNvSpPr/>
          <p:nvPr/>
        </p:nvSpPr>
        <p:spPr>
          <a:xfrm>
            <a:off x="4663440" y="1600200"/>
            <a:ext cx="1920240" cy="3017520"/>
          </a:xfrm>
          <a:prstGeom prst="roundRect">
            <a:avLst>
              <a:gd name="adj" fmla="val 3810"/>
            </a:avLst>
          </a:prstGeom>
          <a:solidFill>
            <a:schemeClr val="bg2"/>
          </a:solidFill>
          <a:ln/>
        </p:spPr>
      </p:sp>
      <p:sp>
        <p:nvSpPr>
          <p:cNvPr id="18" name="Text 13"/>
          <p:cNvSpPr txBox="1"/>
          <p:nvPr/>
        </p:nvSpPr>
        <p:spPr>
          <a:xfrm>
            <a:off x="4800600" y="1691640"/>
            <a:ext cx="1645920" cy="2834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9" name="Icon circle"/>
          <p:cNvSpPr/>
          <p:nvPr/>
        </p:nvSpPr>
        <p:spPr>
          <a:xfrm>
            <a:off x="5212080" y="1783080"/>
            <a:ext cx="822960" cy="822960"/>
          </a:xfrm>
          <a:prstGeom prst="ellipse">
            <a:avLst/>
          </a:prstGeom>
          <a:solidFill>
            <a:schemeClr val="accent4"/>
          </a:solidFill>
          <a:ln/>
        </p:spPr>
      </p:sp>
      <p:pic>
        <p:nvPicPr>
          <p:cNvPr id="20" name="Icon FaPen" descr="Белги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6050" y="1997050"/>
            <a:ext cx="395021" cy="395021"/>
          </a:xfrm>
          <a:prstGeom prst="rect">
            <a:avLst/>
          </a:prstGeom>
        </p:spPr>
      </p:pic>
      <p:sp>
        <p:nvSpPr>
          <p:cNvPr id="21" name="Text 15"/>
          <p:cNvSpPr txBox="1"/>
          <p:nvPr/>
        </p:nvSpPr>
        <p:spPr>
          <a:xfrm>
            <a:off x="4754880" y="2743200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Тыныш белгилери</a:t>
            </a:r>
            <a:endParaRPr lang="en-US" sz="1500" dirty="0"/>
          </a:p>
        </p:txBody>
      </p:sp>
      <p:sp>
        <p:nvSpPr>
          <p:cNvPr id="22" name="Text 16"/>
          <p:cNvSpPr txBox="1"/>
          <p:nvPr/>
        </p:nvSpPr>
        <p:spPr>
          <a:xfrm>
            <a:off x="4800600" y="3200400"/>
            <a:ext cx="164592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Сүйлөмдүн аягындагы белгилер (22–24-көнүгүүлөр)</a:t>
            </a:r>
            <a:endParaRPr lang="en-US" sz="1300" dirty="0"/>
          </a:p>
        </p:txBody>
      </p:sp>
      <p:sp>
        <p:nvSpPr>
          <p:cNvPr id="23" name="Card "/>
          <p:cNvSpPr/>
          <p:nvPr/>
        </p:nvSpPr>
        <p:spPr>
          <a:xfrm>
            <a:off x="6766560" y="1600200"/>
            <a:ext cx="1920240" cy="3017520"/>
          </a:xfrm>
          <a:prstGeom prst="roundRect">
            <a:avLst>
              <a:gd name="adj" fmla="val 3810"/>
            </a:avLst>
          </a:prstGeom>
          <a:solidFill>
            <a:schemeClr val="bg2"/>
          </a:solidFill>
          <a:ln/>
        </p:spPr>
      </p:sp>
      <p:sp>
        <p:nvSpPr>
          <p:cNvPr id="24" name="Text 18"/>
          <p:cNvSpPr txBox="1"/>
          <p:nvPr/>
        </p:nvSpPr>
        <p:spPr>
          <a:xfrm>
            <a:off x="6903720" y="1691640"/>
            <a:ext cx="1645920" cy="2834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25" name="Icon circle"/>
          <p:cNvSpPr/>
          <p:nvPr/>
        </p:nvSpPr>
        <p:spPr>
          <a:xfrm>
            <a:off x="7315200" y="1783080"/>
            <a:ext cx="822960" cy="822960"/>
          </a:xfrm>
          <a:prstGeom prst="ellipse">
            <a:avLst/>
          </a:prstGeom>
          <a:solidFill>
            <a:schemeClr val="accent5"/>
          </a:solidFill>
          <a:ln/>
        </p:spPr>
      </p:sp>
      <p:pic>
        <p:nvPicPr>
          <p:cNvPr id="26" name="Icon FaComments" descr="Белги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9170" y="1997050"/>
            <a:ext cx="395021" cy="395021"/>
          </a:xfrm>
          <a:prstGeom prst="rect">
            <a:avLst/>
          </a:prstGeom>
        </p:spPr>
      </p:pic>
      <p:sp>
        <p:nvSpPr>
          <p:cNvPr id="27" name="Text 20"/>
          <p:cNvSpPr txBox="1"/>
          <p:nvPr/>
        </p:nvSpPr>
        <p:spPr>
          <a:xfrm>
            <a:off x="6858000" y="2743200"/>
            <a:ext cx="1737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З – С, аңгеме</a:t>
            </a:r>
            <a:endParaRPr lang="en-US" sz="1500" dirty="0"/>
          </a:p>
        </p:txBody>
      </p:sp>
      <p:sp>
        <p:nvSpPr>
          <p:cNvPr id="28" name="Text 21"/>
          <p:cNvSpPr txBox="1"/>
          <p:nvPr/>
        </p:nvSpPr>
        <p:spPr>
          <a:xfrm>
            <a:off x="6903720" y="3200400"/>
            <a:ext cx="164592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з, с тамгалуу сөздөр; кичине аңгеме түзүү (25-көнүгүү)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Задание 21. Прочитайте текст</a:t>
            </a:r>
            <a:endParaRPr lang="en-US" sz="2800" dirty="0"/>
          </a:p>
        </p:txBody>
      </p:sp>
      <p:sp>
        <p:nvSpPr>
          <p:cNvPr id="4" name="Card "/>
          <p:cNvSpPr/>
          <p:nvPr/>
        </p:nvSpPr>
        <p:spPr>
          <a:xfrm>
            <a:off x="457200" y="1051560"/>
            <a:ext cx="8229600" cy="1783080"/>
          </a:xfrm>
          <a:prstGeom prst="roundRect">
            <a:avLst>
              <a:gd name="adj" fmla="val 4103"/>
            </a:avLst>
          </a:prstGeom>
          <a:solidFill>
            <a:schemeClr val="bg2"/>
          </a:solidFill>
          <a:ln/>
        </p:spPr>
      </p:sp>
      <p:sp>
        <p:nvSpPr>
          <p:cNvPr id="5" name="Text 2"/>
          <p:cNvSpPr txBox="1"/>
          <p:nvPr/>
        </p:nvSpPr>
        <p:spPr>
          <a:xfrm>
            <a:off x="594360" y="1143000"/>
            <a:ext cx="795528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6" name="Text 3"/>
          <p:cNvSpPr txBox="1"/>
          <p:nvPr/>
        </p:nvSpPr>
        <p:spPr>
          <a:xfrm>
            <a:off x="640080" y="1170432"/>
            <a:ext cx="786384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600" dirty="0">
                <a:solidFill>
                  <a:schemeClr val="tx1"/>
                </a:solidFill>
              </a:rPr>
              <a:t>Прочитайте текст. Скажите, в каких предложениях рассказывается, сообщается о чём-то </a:t>
            </a:r>
            <a:pPr indent="0" marL="0">
              <a:spcAft>
                <a:spcPts val="400"/>
              </a:spcAft>
              <a:buNone/>
            </a:pPr>
            <a:r>
              <a:rPr lang="en-US" sz="1600" i="1" dirty="0">
                <a:solidFill>
                  <a:schemeClr val="accent2"/>
                </a:solidFill>
              </a:rPr>
              <a:t>(бир нерсе жөнүндө баяндалат)</a:t>
            </a:r>
            <a:pPr indent="0" marL="0">
              <a:spcAft>
                <a:spcPts val="400"/>
              </a:spcAft>
              <a:buNone/>
            </a:pPr>
            <a:r>
              <a:rPr lang="en-US" sz="1600" dirty="0">
                <a:solidFill>
                  <a:schemeClr val="tx1"/>
                </a:solidFill>
              </a:rPr>
              <a:t>, спрашивается или выражается просьба, совет </a:t>
            </a:r>
            <a:pPr indent="0" marL="0">
              <a:spcAft>
                <a:spcPts val="400"/>
              </a:spcAft>
              <a:buNone/>
            </a:pPr>
            <a:r>
              <a:rPr lang="en-US" sz="1600" i="1" dirty="0">
                <a:solidFill>
                  <a:schemeClr val="accent2"/>
                </a:solidFill>
              </a:rPr>
              <a:t>(өтүнүч, кеңеш билдирилет)</a:t>
            </a:r>
            <a:pPr indent="0" marL="0">
              <a:spcAft>
                <a:spcPts val="400"/>
              </a:spcAft>
              <a:buNone/>
            </a:pPr>
            <a:r>
              <a:rPr lang="en-US" sz="1600" dirty="0">
                <a:solidFill>
                  <a:schemeClr val="tx1"/>
                </a:solidFill>
              </a:rPr>
              <a:t>. Найдите в тексте два повествовательных </a:t>
            </a:r>
            <a:pPr indent="0" marL="0">
              <a:spcAft>
                <a:spcPts val="400"/>
              </a:spcAft>
              <a:buNone/>
            </a:pPr>
            <a:r>
              <a:rPr lang="en-US" sz="1600" i="1" dirty="0">
                <a:solidFill>
                  <a:schemeClr val="accent2"/>
                </a:solidFill>
              </a:rPr>
              <a:t>(жай)</a:t>
            </a:r>
            <a:pPr indent="0" marL="0">
              <a:spcAft>
                <a:spcPts val="400"/>
              </a:spcAft>
              <a:buNone/>
            </a:pPr>
            <a:r>
              <a:rPr lang="en-US" sz="1600" dirty="0">
                <a:solidFill>
                  <a:schemeClr val="tx1"/>
                </a:solidFill>
              </a:rPr>
              <a:t>, два вопросительных </a:t>
            </a:r>
            <a:pPr indent="0" marL="0">
              <a:spcAft>
                <a:spcPts val="400"/>
              </a:spcAft>
              <a:buNone/>
            </a:pPr>
            <a:r>
              <a:rPr lang="en-US" sz="1600" i="1" dirty="0">
                <a:solidFill>
                  <a:schemeClr val="accent2"/>
                </a:solidFill>
              </a:rPr>
              <a:t>(суроолуу)</a:t>
            </a:r>
            <a:pPr indent="0" marL="0">
              <a:spcAft>
                <a:spcPts val="400"/>
              </a:spcAft>
              <a:buNone/>
            </a:pPr>
            <a:r>
              <a:rPr lang="en-US" sz="1600" dirty="0">
                <a:solidFill>
                  <a:schemeClr val="tx1"/>
                </a:solidFill>
              </a:rPr>
              <a:t> и два восклицательных </a:t>
            </a:r>
            <a:pPr indent="0" marL="0">
              <a:spcAft>
                <a:spcPts val="400"/>
              </a:spcAft>
              <a:buNone/>
            </a:pPr>
            <a:r>
              <a:rPr lang="en-US" sz="1600" i="1" dirty="0">
                <a:solidFill>
                  <a:schemeClr val="accent2"/>
                </a:solidFill>
              </a:rPr>
              <a:t>(илептүү)</a:t>
            </a:r>
            <a:pPr indent="0" marL="0">
              <a:spcAft>
                <a:spcPts val="400"/>
              </a:spcAft>
              <a:buNone/>
            </a:pPr>
            <a:r>
              <a:rPr lang="en-US" sz="1600" dirty="0">
                <a:solidFill>
                  <a:schemeClr val="tx1"/>
                </a:solidFill>
              </a:rPr>
              <a:t> предложения. Объясните знаки препинания в конце этих предложений.</a:t>
            </a:r>
            <a:endParaRPr lang="en-US" sz="1600" dirty="0"/>
          </a:p>
        </p:txBody>
      </p:sp>
      <p:sp>
        <p:nvSpPr>
          <p:cNvPr id="7" name="Card "/>
          <p:cNvSpPr/>
          <p:nvPr/>
        </p:nvSpPr>
        <p:spPr>
          <a:xfrm>
            <a:off x="457200" y="3017520"/>
            <a:ext cx="2615184" cy="1600200"/>
          </a:xfrm>
          <a:prstGeom prst="roundRect">
            <a:avLst>
              <a:gd name="adj" fmla="val 4571"/>
            </a:avLst>
          </a:prstGeom>
          <a:solidFill>
            <a:schemeClr val="tx2"/>
          </a:solidFill>
          <a:ln/>
        </p:spPr>
      </p:sp>
      <p:sp>
        <p:nvSpPr>
          <p:cNvPr id="8" name="Text 5"/>
          <p:cNvSpPr txBox="1"/>
          <p:nvPr/>
        </p:nvSpPr>
        <p:spPr>
          <a:xfrm>
            <a:off x="594360" y="3108960"/>
            <a:ext cx="2340864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9" name="Icon circle"/>
          <p:cNvSpPr/>
          <p:nvPr/>
        </p:nvSpPr>
        <p:spPr>
          <a:xfrm>
            <a:off x="594360" y="3200400"/>
            <a:ext cx="685800" cy="68580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0" name="Icon FaCommentDots" descr="Белги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2668" y="3378708"/>
            <a:ext cx="329184" cy="329184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1371600" y="3154680"/>
            <a:ext cx="1645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повествовательные</a:t>
            </a:r>
            <a:endParaRPr lang="en-US" sz="1400" dirty="0"/>
          </a:p>
        </p:txBody>
      </p:sp>
      <p:sp>
        <p:nvSpPr>
          <p:cNvPr id="12" name="Text 8"/>
          <p:cNvSpPr txBox="1"/>
          <p:nvPr/>
        </p:nvSpPr>
        <p:spPr>
          <a:xfrm>
            <a:off x="594360" y="4023360"/>
            <a:ext cx="234086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3"/>
                </a:solidFill>
              </a:rPr>
              <a:t>кыргызча: жай</a:t>
            </a:r>
            <a:endParaRPr lang="en-US" sz="1500" dirty="0"/>
          </a:p>
        </p:txBody>
      </p:sp>
      <p:sp>
        <p:nvSpPr>
          <p:cNvPr id="13" name="Card "/>
          <p:cNvSpPr/>
          <p:nvPr/>
        </p:nvSpPr>
        <p:spPr>
          <a:xfrm>
            <a:off x="3264408" y="3017520"/>
            <a:ext cx="2615184" cy="1600200"/>
          </a:xfrm>
          <a:prstGeom prst="roundRect">
            <a:avLst>
              <a:gd name="adj" fmla="val 4571"/>
            </a:avLst>
          </a:prstGeom>
          <a:solidFill>
            <a:schemeClr val="tx2"/>
          </a:solidFill>
          <a:ln/>
        </p:spPr>
      </p:sp>
      <p:sp>
        <p:nvSpPr>
          <p:cNvPr id="14" name="Text 10"/>
          <p:cNvSpPr txBox="1"/>
          <p:nvPr/>
        </p:nvSpPr>
        <p:spPr>
          <a:xfrm>
            <a:off x="3401568" y="3108960"/>
            <a:ext cx="2340864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5" name="Icon circle"/>
          <p:cNvSpPr/>
          <p:nvPr/>
        </p:nvSpPr>
        <p:spPr>
          <a:xfrm>
            <a:off x="3401568" y="3200400"/>
            <a:ext cx="685800" cy="685800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16" name="Icon FaQuestion" descr="Белги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9876" y="3378708"/>
            <a:ext cx="329184" cy="329184"/>
          </a:xfrm>
          <a:prstGeom prst="rect">
            <a:avLst/>
          </a:prstGeom>
        </p:spPr>
      </p:pic>
      <p:sp>
        <p:nvSpPr>
          <p:cNvPr id="17" name="Text 12"/>
          <p:cNvSpPr txBox="1"/>
          <p:nvPr/>
        </p:nvSpPr>
        <p:spPr>
          <a:xfrm>
            <a:off x="4178808" y="3154680"/>
            <a:ext cx="1645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вопросительные</a:t>
            </a:r>
            <a:endParaRPr lang="en-US" sz="1400" dirty="0"/>
          </a:p>
        </p:txBody>
      </p:sp>
      <p:sp>
        <p:nvSpPr>
          <p:cNvPr id="18" name="Text 13"/>
          <p:cNvSpPr txBox="1"/>
          <p:nvPr/>
        </p:nvSpPr>
        <p:spPr>
          <a:xfrm>
            <a:off x="3401568" y="4023360"/>
            <a:ext cx="234086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3"/>
                </a:solidFill>
              </a:rPr>
              <a:t>кыргызча: суроолуу</a:t>
            </a:r>
            <a:endParaRPr lang="en-US" sz="1500" dirty="0"/>
          </a:p>
        </p:txBody>
      </p:sp>
      <p:sp>
        <p:nvSpPr>
          <p:cNvPr id="19" name="Card "/>
          <p:cNvSpPr/>
          <p:nvPr/>
        </p:nvSpPr>
        <p:spPr>
          <a:xfrm>
            <a:off x="6071616" y="3017520"/>
            <a:ext cx="2615184" cy="1600200"/>
          </a:xfrm>
          <a:prstGeom prst="roundRect">
            <a:avLst>
              <a:gd name="adj" fmla="val 4571"/>
            </a:avLst>
          </a:prstGeom>
          <a:solidFill>
            <a:schemeClr val="tx2"/>
          </a:solidFill>
          <a:ln/>
        </p:spPr>
      </p:sp>
      <p:sp>
        <p:nvSpPr>
          <p:cNvPr id="20" name="Text 15"/>
          <p:cNvSpPr txBox="1"/>
          <p:nvPr/>
        </p:nvSpPr>
        <p:spPr>
          <a:xfrm>
            <a:off x="6208776" y="3108960"/>
            <a:ext cx="2340864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21" name="Icon circle"/>
          <p:cNvSpPr/>
          <p:nvPr/>
        </p:nvSpPr>
        <p:spPr>
          <a:xfrm>
            <a:off x="6208776" y="3200400"/>
            <a:ext cx="685800" cy="685800"/>
          </a:xfrm>
          <a:prstGeom prst="ellipse">
            <a:avLst/>
          </a:prstGeom>
          <a:solidFill>
            <a:schemeClr val="accent4"/>
          </a:solidFill>
          <a:ln/>
        </p:spPr>
      </p:sp>
      <p:pic>
        <p:nvPicPr>
          <p:cNvPr id="22" name="Icon FaExclamation" descr="Белги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7084" y="3378708"/>
            <a:ext cx="329184" cy="329184"/>
          </a:xfrm>
          <a:prstGeom prst="rect">
            <a:avLst/>
          </a:prstGeom>
        </p:spPr>
      </p:pic>
      <p:sp>
        <p:nvSpPr>
          <p:cNvPr id="23" name="Text 17"/>
          <p:cNvSpPr txBox="1"/>
          <p:nvPr/>
        </p:nvSpPr>
        <p:spPr>
          <a:xfrm>
            <a:off x="6986016" y="3154680"/>
            <a:ext cx="1645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восклицательные</a:t>
            </a:r>
            <a:endParaRPr lang="en-US" sz="1400" dirty="0"/>
          </a:p>
        </p:txBody>
      </p:sp>
      <p:sp>
        <p:nvSpPr>
          <p:cNvPr id="24" name="Text 18"/>
          <p:cNvSpPr txBox="1"/>
          <p:nvPr/>
        </p:nvSpPr>
        <p:spPr>
          <a:xfrm>
            <a:off x="6208776" y="4023360"/>
            <a:ext cx="234086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b="1" dirty="0">
                <a:solidFill>
                  <a:schemeClr val="accent3"/>
                </a:solidFill>
              </a:rPr>
              <a:t>кыргызча: илептүү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Приглашаем в путешествие (1)</a:t>
            </a:r>
            <a:endParaRPr lang="en-US" sz="2800" dirty="0"/>
          </a:p>
        </p:txBody>
      </p:sp>
      <p:sp>
        <p:nvSpPr>
          <p:cNvPr id="4" name="Text 1"/>
          <p:cNvSpPr txBox="1"/>
          <p:nvPr/>
        </p:nvSpPr>
        <p:spPr>
          <a:xfrm>
            <a:off x="457200" y="960120"/>
            <a:ext cx="5669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i="1" dirty="0">
                <a:solidFill>
                  <a:schemeClr val="accent6"/>
                </a:solidFill>
              </a:rPr>
              <a:t>Саякатка чакырабыз</a:t>
            </a:r>
            <a:endParaRPr lang="en-US" sz="1500" dirty="0"/>
          </a:p>
        </p:txBody>
      </p:sp>
      <p:sp>
        <p:nvSpPr>
          <p:cNvPr id="5" name="Card "/>
          <p:cNvSpPr/>
          <p:nvPr/>
        </p:nvSpPr>
        <p:spPr>
          <a:xfrm>
            <a:off x="457200" y="1371600"/>
            <a:ext cx="5669280" cy="3246120"/>
          </a:xfrm>
          <a:prstGeom prst="roundRect">
            <a:avLst>
              <a:gd name="adj" fmla="val 2254"/>
            </a:avLst>
          </a:prstGeom>
          <a:solidFill>
            <a:schemeClr val="bg2"/>
          </a:solidFill>
          <a:ln/>
        </p:spPr>
      </p:sp>
      <p:sp>
        <p:nvSpPr>
          <p:cNvPr id="6" name="Text 3"/>
          <p:cNvSpPr txBox="1"/>
          <p:nvPr/>
        </p:nvSpPr>
        <p:spPr>
          <a:xfrm>
            <a:off x="594360" y="1463040"/>
            <a:ext cx="5394960" cy="3063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7" name="Text 4"/>
          <p:cNvSpPr txBox="1"/>
          <p:nvPr/>
        </p:nvSpPr>
        <p:spPr>
          <a:xfrm>
            <a:off x="640080" y="1508760"/>
            <a:ext cx="5303520" cy="3017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2200" dirty="0">
                <a:solidFill>
                  <a:schemeClr val="tx1"/>
                </a:solidFill>
              </a:rPr>
              <a:t>Наш путь – в столицу Кыргызстана Бишкек. Там есть высокое красивое здание. Что в этом здании? Центр детей и юношества “Сейтек”. В жару и холод спешат сюда девочки и мальчики. Почему? Давайте и мы придём в “Сейтек” и посмотрим, что они тут делают.</a:t>
            </a:r>
            <a:endParaRPr lang="en-US" sz="2200" dirty="0"/>
          </a:p>
        </p:txBody>
      </p:sp>
      <p:sp>
        <p:nvSpPr>
          <p:cNvPr id="8" name="Icon circle"/>
          <p:cNvSpPr/>
          <p:nvPr/>
        </p:nvSpPr>
        <p:spPr>
          <a:xfrm>
            <a:off x="6949440" y="1051560"/>
            <a:ext cx="914400" cy="91440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9" name="Icon FaBuilding" descr="Белги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87184" y="1289304"/>
            <a:ext cx="438912" cy="438912"/>
          </a:xfrm>
          <a:prstGeom prst="rect">
            <a:avLst/>
          </a:prstGeom>
        </p:spPr>
      </p:pic>
      <p:sp>
        <p:nvSpPr>
          <p:cNvPr id="10" name="Card Жаңы сөздөр"/>
          <p:cNvSpPr/>
          <p:nvPr/>
        </p:nvSpPr>
        <p:spPr>
          <a:xfrm>
            <a:off x="6400800" y="2148840"/>
            <a:ext cx="2286000" cy="2468880"/>
          </a:xfrm>
          <a:prstGeom prst="roundRect">
            <a:avLst>
              <a:gd name="adj" fmla="val 3200"/>
            </a:avLst>
          </a:prstGeom>
          <a:solidFill>
            <a:schemeClr val="tx2"/>
          </a:solidFill>
          <a:ln/>
        </p:spPr>
      </p:sp>
      <p:sp>
        <p:nvSpPr>
          <p:cNvPr id="11" name="Text 7"/>
          <p:cNvSpPr txBox="1"/>
          <p:nvPr/>
        </p:nvSpPr>
        <p:spPr>
          <a:xfrm>
            <a:off x="6537960" y="2240280"/>
            <a:ext cx="201168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500" b="1" dirty="0">
                <a:solidFill>
                  <a:schemeClr val="accent3"/>
                </a:solidFill>
              </a:rPr>
              <a:t>Жаңы сөздөр</a:t>
            </a:r>
            <a:endParaRPr lang="en-US" sz="1500" dirty="0"/>
          </a:p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путь – жол</a:t>
            </a:r>
            <a:endParaRPr lang="en-US" sz="1500" dirty="0"/>
          </a:p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столица – главный город страны (борбор)</a:t>
            </a:r>
            <a:endParaRPr lang="en-US" sz="1500" dirty="0"/>
          </a:p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здание – дом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Приглашаем в путешествие (2)</a:t>
            </a:r>
            <a:endParaRPr lang="en-US" sz="2800" dirty="0"/>
          </a:p>
        </p:txBody>
      </p:sp>
      <p:sp>
        <p:nvSpPr>
          <p:cNvPr id="4" name="Card "/>
          <p:cNvSpPr/>
          <p:nvPr/>
        </p:nvSpPr>
        <p:spPr>
          <a:xfrm>
            <a:off x="457200" y="1051560"/>
            <a:ext cx="5852160" cy="3566160"/>
          </a:xfrm>
          <a:prstGeom prst="roundRect">
            <a:avLst>
              <a:gd name="adj" fmla="val 2051"/>
            </a:avLst>
          </a:prstGeom>
          <a:solidFill>
            <a:schemeClr val="bg2"/>
          </a:solidFill>
          <a:ln/>
        </p:spPr>
      </p:sp>
      <p:sp>
        <p:nvSpPr>
          <p:cNvPr id="5" name="Text 2"/>
          <p:cNvSpPr txBox="1"/>
          <p:nvPr/>
        </p:nvSpPr>
        <p:spPr>
          <a:xfrm>
            <a:off x="594360" y="1143000"/>
            <a:ext cx="5577840" cy="3383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6" name="Text 3"/>
          <p:cNvSpPr txBox="1"/>
          <p:nvPr/>
        </p:nvSpPr>
        <p:spPr>
          <a:xfrm>
            <a:off x="640080" y="1188720"/>
            <a:ext cx="5486400" cy="3337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800"/>
              </a:spcAft>
              <a:buNone/>
            </a:pPr>
            <a:r>
              <a:rPr lang="en-US" sz="1900" dirty="0">
                <a:solidFill>
                  <a:schemeClr val="tx1"/>
                </a:solidFill>
              </a:rPr>
              <a:t>В Центре детей ждут очень интересные дела! Какие? Разные. Вот комнаты, в которых ребята занимаются музыкой, танцуют, готовятся к концерту. А в этой комнате много цветных карандашей и красок. Здесь дети рисуют. В своих рисунках они рассказывают о друзьях, о природе.</a:t>
            </a:r>
            <a:endParaRPr lang="en-US" sz="190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1900" dirty="0">
                <a:solidFill>
                  <a:schemeClr val="tx1"/>
                </a:solidFill>
              </a:rPr>
              <a:t>А ещё в “Сейтеке” ребята учатся дружить, охранять природу, любить и беречь Родину, её славу. В жизни каждого человека это самое главное.</a:t>
            </a:r>
            <a:endParaRPr lang="en-US" sz="1900" dirty="0"/>
          </a:p>
        </p:txBody>
      </p:sp>
      <p:sp>
        <p:nvSpPr>
          <p:cNvPr id="7" name="Icon circle"/>
          <p:cNvSpPr/>
          <p:nvPr/>
        </p:nvSpPr>
        <p:spPr>
          <a:xfrm>
            <a:off x="6583680" y="1097280"/>
            <a:ext cx="640080" cy="640080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8" name="Icon FaMusic" descr="Белги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1263701"/>
            <a:ext cx="307238" cy="307238"/>
          </a:xfrm>
          <a:prstGeom prst="rect">
            <a:avLst/>
          </a:prstGeom>
        </p:spPr>
      </p:pic>
      <p:sp>
        <p:nvSpPr>
          <p:cNvPr id="9" name="Icon circle"/>
          <p:cNvSpPr/>
          <p:nvPr/>
        </p:nvSpPr>
        <p:spPr>
          <a:xfrm>
            <a:off x="7315200" y="1097280"/>
            <a:ext cx="640080" cy="640080"/>
          </a:xfrm>
          <a:prstGeom prst="ellipse">
            <a:avLst/>
          </a:prstGeom>
          <a:solidFill>
            <a:schemeClr val="accent4"/>
          </a:solidFill>
          <a:ln/>
        </p:spPr>
      </p:sp>
      <p:pic>
        <p:nvPicPr>
          <p:cNvPr id="10" name="Icon FaPalette" descr="Белги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1621" y="1263701"/>
            <a:ext cx="307238" cy="307238"/>
          </a:xfrm>
          <a:prstGeom prst="rect">
            <a:avLst/>
          </a:prstGeom>
        </p:spPr>
      </p:pic>
      <p:sp>
        <p:nvSpPr>
          <p:cNvPr id="11" name="Icon circle"/>
          <p:cNvSpPr/>
          <p:nvPr/>
        </p:nvSpPr>
        <p:spPr>
          <a:xfrm>
            <a:off x="8046720" y="109728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2" name="Icon FaUsers" descr="Белги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3141" y="1263701"/>
            <a:ext cx="307238" cy="307238"/>
          </a:xfrm>
          <a:prstGeom prst="rect">
            <a:avLst/>
          </a:prstGeom>
        </p:spPr>
      </p:pic>
      <p:sp>
        <p:nvSpPr>
          <p:cNvPr id="13" name="Card Жаңы сөз"/>
          <p:cNvSpPr/>
          <p:nvPr/>
        </p:nvSpPr>
        <p:spPr>
          <a:xfrm>
            <a:off x="6583680" y="1965960"/>
            <a:ext cx="2103120" cy="2651760"/>
          </a:xfrm>
          <a:prstGeom prst="roundRect">
            <a:avLst>
              <a:gd name="adj" fmla="val 3478"/>
            </a:avLst>
          </a:prstGeom>
          <a:solidFill>
            <a:schemeClr val="tx2"/>
          </a:solidFill>
          <a:ln/>
        </p:spPr>
      </p:sp>
      <p:sp>
        <p:nvSpPr>
          <p:cNvPr id="14" name="Text 8"/>
          <p:cNvSpPr txBox="1"/>
          <p:nvPr/>
        </p:nvSpPr>
        <p:spPr>
          <a:xfrm>
            <a:off x="6720840" y="2057400"/>
            <a:ext cx="1828800" cy="2468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500" b="1" dirty="0">
                <a:solidFill>
                  <a:schemeClr val="accent3"/>
                </a:solidFill>
              </a:rPr>
              <a:t>Жаңы сөз</a:t>
            </a:r>
            <a:endParaRPr lang="en-US" sz="1500" dirty="0"/>
          </a:p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её славу (слава) – данк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Задание 21. Найдите в тексте</a:t>
            </a:r>
            <a:endParaRPr lang="en-US" sz="2800" dirty="0"/>
          </a:p>
        </p:txBody>
      </p:sp>
      <p:sp>
        <p:nvSpPr>
          <p:cNvPr id="4" name="Text 1"/>
          <p:cNvSpPr txBox="1"/>
          <p:nvPr/>
        </p:nvSpPr>
        <p:spPr>
          <a:xfrm>
            <a:off x="457200" y="960120"/>
            <a:ext cx="8229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2"/>
                </a:solidFill>
              </a:rPr>
              <a:t>Найдите в тексте по два предложения каждого вида:</a:t>
            </a:r>
            <a:endParaRPr lang="en-US" sz="1600" dirty="0"/>
          </a:p>
        </p:txBody>
      </p:sp>
      <p:sp>
        <p:nvSpPr>
          <p:cNvPr id="5" name="Card "/>
          <p:cNvSpPr/>
          <p:nvPr/>
        </p:nvSpPr>
        <p:spPr>
          <a:xfrm>
            <a:off x="457200" y="1463040"/>
            <a:ext cx="2615184" cy="2423160"/>
          </a:xfrm>
          <a:prstGeom prst="roundRect">
            <a:avLst>
              <a:gd name="adj" fmla="val 3019"/>
            </a:avLst>
          </a:prstGeom>
          <a:solidFill>
            <a:schemeClr val="bg2"/>
          </a:solidFill>
          <a:ln/>
        </p:spPr>
      </p:sp>
      <p:sp>
        <p:nvSpPr>
          <p:cNvPr id="6" name="Text 3"/>
          <p:cNvSpPr txBox="1"/>
          <p:nvPr/>
        </p:nvSpPr>
        <p:spPr>
          <a:xfrm>
            <a:off x="594360" y="1554480"/>
            <a:ext cx="2340864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7" name="Icon circle"/>
          <p:cNvSpPr/>
          <p:nvPr/>
        </p:nvSpPr>
        <p:spPr>
          <a:xfrm>
            <a:off x="1417320" y="1572768"/>
            <a:ext cx="685800" cy="68580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8" name="Icon FaCommentDots" descr="Белги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95628" y="1751076"/>
            <a:ext cx="329184" cy="329184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548640" y="2304288"/>
            <a:ext cx="243230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повествовательные (жай)</a:t>
            </a:r>
            <a:endParaRPr lang="en-US" sz="1300" dirty="0"/>
          </a:p>
        </p:txBody>
      </p:sp>
      <p:sp>
        <p:nvSpPr>
          <p:cNvPr id="10" name="Circle 1"/>
          <p:cNvSpPr/>
          <p:nvPr/>
        </p:nvSpPr>
        <p:spPr>
          <a:xfrm>
            <a:off x="640080" y="2788920"/>
            <a:ext cx="347472" cy="347472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11" name="Text 7"/>
          <p:cNvSpPr txBox="1"/>
          <p:nvPr/>
        </p:nvSpPr>
        <p:spPr>
          <a:xfrm>
            <a:off x="640080" y="2788920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300" dirty="0"/>
          </a:p>
        </p:txBody>
      </p:sp>
      <p:sp>
        <p:nvSpPr>
          <p:cNvPr id="12" name="Answer line"/>
          <p:cNvSpPr/>
          <p:nvPr/>
        </p:nvSpPr>
        <p:spPr>
          <a:xfrm>
            <a:off x="1097280" y="3108960"/>
            <a:ext cx="1783080" cy="0"/>
          </a:xfrm>
          <a:prstGeom prst="line">
            <a:avLst/>
          </a:prstGeom>
          <a:noFill/>
          <a:ln w="12700">
            <a:solidFill>
              <a:schemeClr val="accent6"/>
            </a:solidFill>
            <a:prstDash val="dash"/>
          </a:ln>
        </p:spPr>
      </p:sp>
      <p:sp>
        <p:nvSpPr>
          <p:cNvPr id="13" name="Circle 2"/>
          <p:cNvSpPr/>
          <p:nvPr/>
        </p:nvSpPr>
        <p:spPr>
          <a:xfrm>
            <a:off x="640080" y="3291840"/>
            <a:ext cx="347472" cy="347472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14" name="Text 10"/>
          <p:cNvSpPr txBox="1"/>
          <p:nvPr/>
        </p:nvSpPr>
        <p:spPr>
          <a:xfrm>
            <a:off x="640080" y="3291840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300" dirty="0"/>
          </a:p>
        </p:txBody>
      </p:sp>
      <p:sp>
        <p:nvSpPr>
          <p:cNvPr id="15" name="Answer line"/>
          <p:cNvSpPr/>
          <p:nvPr/>
        </p:nvSpPr>
        <p:spPr>
          <a:xfrm>
            <a:off x="1097280" y="3611880"/>
            <a:ext cx="1783080" cy="0"/>
          </a:xfrm>
          <a:prstGeom prst="line">
            <a:avLst/>
          </a:prstGeom>
          <a:noFill/>
          <a:ln w="12700">
            <a:solidFill>
              <a:schemeClr val="accent6"/>
            </a:solidFill>
            <a:prstDash val="dash"/>
          </a:ln>
        </p:spPr>
      </p:sp>
      <p:sp>
        <p:nvSpPr>
          <p:cNvPr id="16" name="Card "/>
          <p:cNvSpPr/>
          <p:nvPr/>
        </p:nvSpPr>
        <p:spPr>
          <a:xfrm>
            <a:off x="3264408" y="1463040"/>
            <a:ext cx="2615184" cy="2423160"/>
          </a:xfrm>
          <a:prstGeom prst="roundRect">
            <a:avLst>
              <a:gd name="adj" fmla="val 3019"/>
            </a:avLst>
          </a:prstGeom>
          <a:solidFill>
            <a:schemeClr val="bg2"/>
          </a:solidFill>
          <a:ln/>
        </p:spPr>
      </p:sp>
      <p:sp>
        <p:nvSpPr>
          <p:cNvPr id="17" name="Text 13"/>
          <p:cNvSpPr txBox="1"/>
          <p:nvPr/>
        </p:nvSpPr>
        <p:spPr>
          <a:xfrm>
            <a:off x="3401568" y="1554480"/>
            <a:ext cx="2340864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8" name="Icon circle"/>
          <p:cNvSpPr/>
          <p:nvPr/>
        </p:nvSpPr>
        <p:spPr>
          <a:xfrm>
            <a:off x="4224528" y="1572768"/>
            <a:ext cx="685800" cy="685800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19" name="Icon FaQuestion" descr="Белги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2836" y="1751076"/>
            <a:ext cx="329184" cy="329184"/>
          </a:xfrm>
          <a:prstGeom prst="rect">
            <a:avLst/>
          </a:prstGeom>
        </p:spPr>
      </p:pic>
      <p:sp>
        <p:nvSpPr>
          <p:cNvPr id="20" name="Text 15"/>
          <p:cNvSpPr txBox="1"/>
          <p:nvPr/>
        </p:nvSpPr>
        <p:spPr>
          <a:xfrm>
            <a:off x="3355848" y="2304288"/>
            <a:ext cx="243230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вопросительные (суроолуу)</a:t>
            </a:r>
            <a:endParaRPr lang="en-US" sz="1300" dirty="0"/>
          </a:p>
        </p:txBody>
      </p:sp>
      <p:sp>
        <p:nvSpPr>
          <p:cNvPr id="21" name="Circle 1"/>
          <p:cNvSpPr/>
          <p:nvPr/>
        </p:nvSpPr>
        <p:spPr>
          <a:xfrm>
            <a:off x="3447288" y="2788920"/>
            <a:ext cx="347472" cy="347472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22" name="Text 17"/>
          <p:cNvSpPr txBox="1"/>
          <p:nvPr/>
        </p:nvSpPr>
        <p:spPr>
          <a:xfrm>
            <a:off x="3447288" y="2788920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300" dirty="0"/>
          </a:p>
        </p:txBody>
      </p:sp>
      <p:sp>
        <p:nvSpPr>
          <p:cNvPr id="23" name="Answer line"/>
          <p:cNvSpPr/>
          <p:nvPr/>
        </p:nvSpPr>
        <p:spPr>
          <a:xfrm>
            <a:off x="3904488" y="3108960"/>
            <a:ext cx="1783080" cy="0"/>
          </a:xfrm>
          <a:prstGeom prst="line">
            <a:avLst/>
          </a:prstGeom>
          <a:noFill/>
          <a:ln w="12700">
            <a:solidFill>
              <a:schemeClr val="accent6"/>
            </a:solidFill>
            <a:prstDash val="dash"/>
          </a:ln>
        </p:spPr>
      </p:sp>
      <p:sp>
        <p:nvSpPr>
          <p:cNvPr id="24" name="Circle 2"/>
          <p:cNvSpPr/>
          <p:nvPr/>
        </p:nvSpPr>
        <p:spPr>
          <a:xfrm>
            <a:off x="3447288" y="3291840"/>
            <a:ext cx="347472" cy="347472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25" name="Text 20"/>
          <p:cNvSpPr txBox="1"/>
          <p:nvPr/>
        </p:nvSpPr>
        <p:spPr>
          <a:xfrm>
            <a:off x="3447288" y="3291840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300" dirty="0"/>
          </a:p>
        </p:txBody>
      </p:sp>
      <p:sp>
        <p:nvSpPr>
          <p:cNvPr id="26" name="Answer line"/>
          <p:cNvSpPr/>
          <p:nvPr/>
        </p:nvSpPr>
        <p:spPr>
          <a:xfrm>
            <a:off x="3904488" y="3611880"/>
            <a:ext cx="1783080" cy="0"/>
          </a:xfrm>
          <a:prstGeom prst="line">
            <a:avLst/>
          </a:prstGeom>
          <a:noFill/>
          <a:ln w="12700">
            <a:solidFill>
              <a:schemeClr val="accent6"/>
            </a:solidFill>
            <a:prstDash val="dash"/>
          </a:ln>
        </p:spPr>
      </p:sp>
      <p:sp>
        <p:nvSpPr>
          <p:cNvPr id="27" name="Card "/>
          <p:cNvSpPr/>
          <p:nvPr/>
        </p:nvSpPr>
        <p:spPr>
          <a:xfrm>
            <a:off x="6071616" y="1463040"/>
            <a:ext cx="2615184" cy="2423160"/>
          </a:xfrm>
          <a:prstGeom prst="roundRect">
            <a:avLst>
              <a:gd name="adj" fmla="val 3019"/>
            </a:avLst>
          </a:prstGeom>
          <a:solidFill>
            <a:schemeClr val="bg2"/>
          </a:solidFill>
          <a:ln/>
        </p:spPr>
      </p:sp>
      <p:sp>
        <p:nvSpPr>
          <p:cNvPr id="28" name="Text 23"/>
          <p:cNvSpPr txBox="1"/>
          <p:nvPr/>
        </p:nvSpPr>
        <p:spPr>
          <a:xfrm>
            <a:off x="6208776" y="1554480"/>
            <a:ext cx="2340864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29" name="Icon circle"/>
          <p:cNvSpPr/>
          <p:nvPr/>
        </p:nvSpPr>
        <p:spPr>
          <a:xfrm>
            <a:off x="7031736" y="1572768"/>
            <a:ext cx="685800" cy="685800"/>
          </a:xfrm>
          <a:prstGeom prst="ellipse">
            <a:avLst/>
          </a:prstGeom>
          <a:solidFill>
            <a:schemeClr val="accent4"/>
          </a:solidFill>
          <a:ln/>
        </p:spPr>
      </p:sp>
      <p:pic>
        <p:nvPicPr>
          <p:cNvPr id="30" name="Icon FaExclamation" descr="Белги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0044" y="1751076"/>
            <a:ext cx="329184" cy="329184"/>
          </a:xfrm>
          <a:prstGeom prst="rect">
            <a:avLst/>
          </a:prstGeom>
        </p:spPr>
      </p:pic>
      <p:sp>
        <p:nvSpPr>
          <p:cNvPr id="31" name="Text 25"/>
          <p:cNvSpPr txBox="1"/>
          <p:nvPr/>
        </p:nvSpPr>
        <p:spPr>
          <a:xfrm>
            <a:off x="6163056" y="2304288"/>
            <a:ext cx="243230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tx2"/>
                </a:solidFill>
              </a:rPr>
              <a:t>восклицательные (илептүү)</a:t>
            </a:r>
            <a:endParaRPr lang="en-US" sz="1300" dirty="0"/>
          </a:p>
        </p:txBody>
      </p:sp>
      <p:sp>
        <p:nvSpPr>
          <p:cNvPr id="32" name="Circle 1"/>
          <p:cNvSpPr/>
          <p:nvPr/>
        </p:nvSpPr>
        <p:spPr>
          <a:xfrm>
            <a:off x="6254496" y="2788920"/>
            <a:ext cx="347472" cy="347472"/>
          </a:xfrm>
          <a:prstGeom prst="ellipse">
            <a:avLst/>
          </a:prstGeom>
          <a:solidFill>
            <a:schemeClr val="accent4"/>
          </a:solidFill>
          <a:ln/>
        </p:spPr>
      </p:sp>
      <p:sp>
        <p:nvSpPr>
          <p:cNvPr id="33" name="Text 27"/>
          <p:cNvSpPr txBox="1"/>
          <p:nvPr/>
        </p:nvSpPr>
        <p:spPr>
          <a:xfrm>
            <a:off x="6254496" y="2788920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300" dirty="0"/>
          </a:p>
        </p:txBody>
      </p:sp>
      <p:sp>
        <p:nvSpPr>
          <p:cNvPr id="34" name="Answer line"/>
          <p:cNvSpPr/>
          <p:nvPr/>
        </p:nvSpPr>
        <p:spPr>
          <a:xfrm>
            <a:off x="6711696" y="3108960"/>
            <a:ext cx="1783080" cy="0"/>
          </a:xfrm>
          <a:prstGeom prst="line">
            <a:avLst/>
          </a:prstGeom>
          <a:noFill/>
          <a:ln w="12700">
            <a:solidFill>
              <a:schemeClr val="accent6"/>
            </a:solidFill>
            <a:prstDash val="dash"/>
          </a:ln>
        </p:spPr>
      </p:sp>
      <p:sp>
        <p:nvSpPr>
          <p:cNvPr id="35" name="Circle 2"/>
          <p:cNvSpPr/>
          <p:nvPr/>
        </p:nvSpPr>
        <p:spPr>
          <a:xfrm>
            <a:off x="6254496" y="3291840"/>
            <a:ext cx="347472" cy="347472"/>
          </a:xfrm>
          <a:prstGeom prst="ellipse">
            <a:avLst/>
          </a:prstGeom>
          <a:solidFill>
            <a:schemeClr val="accent4"/>
          </a:solidFill>
          <a:ln/>
        </p:spPr>
      </p:sp>
      <p:sp>
        <p:nvSpPr>
          <p:cNvPr id="36" name="Text 30"/>
          <p:cNvSpPr txBox="1"/>
          <p:nvPr/>
        </p:nvSpPr>
        <p:spPr>
          <a:xfrm>
            <a:off x="6254496" y="3291840"/>
            <a:ext cx="3474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300" dirty="0"/>
          </a:p>
        </p:txBody>
      </p:sp>
      <p:sp>
        <p:nvSpPr>
          <p:cNvPr id="37" name="Answer line"/>
          <p:cNvSpPr/>
          <p:nvPr/>
        </p:nvSpPr>
        <p:spPr>
          <a:xfrm>
            <a:off x="6711696" y="3611880"/>
            <a:ext cx="1783080" cy="0"/>
          </a:xfrm>
          <a:prstGeom prst="line">
            <a:avLst/>
          </a:prstGeom>
          <a:noFill/>
          <a:ln w="12700">
            <a:solidFill>
              <a:schemeClr val="accent6"/>
            </a:solidFill>
            <a:prstDash val="dash"/>
          </a:ln>
        </p:spPr>
      </p:sp>
      <p:sp>
        <p:nvSpPr>
          <p:cNvPr id="38" name="Card "/>
          <p:cNvSpPr/>
          <p:nvPr/>
        </p:nvSpPr>
        <p:spPr>
          <a:xfrm>
            <a:off x="457200" y="4023360"/>
            <a:ext cx="8229600" cy="594360"/>
          </a:xfrm>
          <a:prstGeom prst="roundRect">
            <a:avLst>
              <a:gd name="adj" fmla="val 12308"/>
            </a:avLst>
          </a:prstGeom>
          <a:solidFill>
            <a:schemeClr val="tx2"/>
          </a:solidFill>
          <a:ln/>
        </p:spPr>
      </p:sp>
      <p:sp>
        <p:nvSpPr>
          <p:cNvPr id="39" name="Text 33"/>
          <p:cNvSpPr txBox="1"/>
          <p:nvPr/>
        </p:nvSpPr>
        <p:spPr>
          <a:xfrm>
            <a:off x="594360" y="4114800"/>
            <a:ext cx="79552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40" name="Text 34"/>
          <p:cNvSpPr txBox="1"/>
          <p:nvPr/>
        </p:nvSpPr>
        <p:spPr>
          <a:xfrm>
            <a:off x="594360" y="4023360"/>
            <a:ext cx="7955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Объясните знаки препинания в конце этих предложений. (Бул сүйлөмдөрдүн аягындагы тыныш белгилерин түшүндүргүлө.)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Виды предложений</a:t>
            </a:r>
            <a:endParaRPr lang="en-US" sz="2800" dirty="0"/>
          </a:p>
        </p:txBody>
      </p:sp>
      <p:sp>
        <p:nvSpPr>
          <p:cNvPr id="4" name="Card Китептен"/>
          <p:cNvSpPr/>
          <p:nvPr/>
        </p:nvSpPr>
        <p:spPr>
          <a:xfrm>
            <a:off x="457200" y="1051560"/>
            <a:ext cx="8229600" cy="1097280"/>
          </a:xfrm>
          <a:prstGeom prst="roundRect">
            <a:avLst>
              <a:gd name="adj" fmla="val 6667"/>
            </a:avLst>
          </a:prstGeom>
          <a:solidFill>
            <a:schemeClr val="tx2"/>
          </a:solidFill>
          <a:ln/>
        </p:spPr>
      </p:sp>
      <p:sp>
        <p:nvSpPr>
          <p:cNvPr id="5" name="Text 2"/>
          <p:cNvSpPr txBox="1"/>
          <p:nvPr/>
        </p:nvSpPr>
        <p:spPr>
          <a:xfrm>
            <a:off x="594360" y="1143000"/>
            <a:ext cx="79552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500" b="1" dirty="0">
                <a:solidFill>
                  <a:schemeClr val="accent3"/>
                </a:solidFill>
              </a:rPr>
              <a:t>Китептен</a:t>
            </a:r>
            <a:endParaRPr lang="en-US" sz="1500" dirty="0"/>
          </a:p>
          <a:p>
            <a:pPr indent="0" marL="0">
              <a:buNone/>
            </a:pPr>
            <a:r>
              <a:rPr lang="en-US" sz="1700" dirty="0">
                <a:solidFill>
                  <a:schemeClr val="bg1"/>
                </a:solidFill>
              </a:rPr>
              <a:t>В предложениях рассказывается, сообщается о чём-то, спрашивается или выражается просьба, совет.</a:t>
            </a:r>
            <a:endParaRPr lang="en-US" sz="1500" dirty="0"/>
          </a:p>
        </p:txBody>
      </p:sp>
      <p:sp>
        <p:nvSpPr>
          <p:cNvPr id="6" name="Card "/>
          <p:cNvSpPr/>
          <p:nvPr/>
        </p:nvSpPr>
        <p:spPr>
          <a:xfrm>
            <a:off x="457200" y="2331720"/>
            <a:ext cx="1737360" cy="1051560"/>
          </a:xfrm>
          <a:prstGeom prst="roundRect">
            <a:avLst>
              <a:gd name="adj" fmla="val 6957"/>
            </a:avLst>
          </a:prstGeom>
          <a:solidFill>
            <a:schemeClr val="accent2"/>
          </a:solidFill>
          <a:ln/>
        </p:spPr>
      </p:sp>
      <p:sp>
        <p:nvSpPr>
          <p:cNvPr id="7" name="Text 4"/>
          <p:cNvSpPr txBox="1"/>
          <p:nvPr/>
        </p:nvSpPr>
        <p:spPr>
          <a:xfrm>
            <a:off x="594360" y="2423160"/>
            <a:ext cx="1463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8" name="Text 5"/>
          <p:cNvSpPr txBox="1"/>
          <p:nvPr/>
        </p:nvSpPr>
        <p:spPr>
          <a:xfrm>
            <a:off x="502920" y="237744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bg1"/>
                </a:solidFill>
              </a:rPr>
              <a:t>повествовательные</a:t>
            </a:r>
            <a:endParaRPr lang="en-US" sz="1300" dirty="0"/>
          </a:p>
        </p:txBody>
      </p:sp>
      <p:sp>
        <p:nvSpPr>
          <p:cNvPr id="9" name="Text 6"/>
          <p:cNvSpPr txBox="1"/>
          <p:nvPr/>
        </p:nvSpPr>
        <p:spPr>
          <a:xfrm>
            <a:off x="502920" y="2926080"/>
            <a:ext cx="1645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i="1" dirty="0">
                <a:solidFill>
                  <a:schemeClr val="bg1"/>
                </a:solidFill>
              </a:rPr>
              <a:t>жай сүйлөм</a:t>
            </a:r>
            <a:endParaRPr lang="en-US" sz="1400" dirty="0"/>
          </a:p>
        </p:txBody>
      </p:sp>
      <p:sp>
        <p:nvSpPr>
          <p:cNvPr id="10" name="Card "/>
          <p:cNvSpPr/>
          <p:nvPr/>
        </p:nvSpPr>
        <p:spPr>
          <a:xfrm>
            <a:off x="2331720" y="2331720"/>
            <a:ext cx="1737360" cy="1051560"/>
          </a:xfrm>
          <a:prstGeom prst="roundRect">
            <a:avLst>
              <a:gd name="adj" fmla="val 6957"/>
            </a:avLst>
          </a:prstGeom>
          <a:solidFill>
            <a:schemeClr val="accent1"/>
          </a:solidFill>
          <a:ln/>
        </p:spPr>
      </p:sp>
      <p:sp>
        <p:nvSpPr>
          <p:cNvPr id="11" name="Text 8"/>
          <p:cNvSpPr txBox="1"/>
          <p:nvPr/>
        </p:nvSpPr>
        <p:spPr>
          <a:xfrm>
            <a:off x="2468880" y="2423160"/>
            <a:ext cx="1463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2" name="Text 9"/>
          <p:cNvSpPr txBox="1"/>
          <p:nvPr/>
        </p:nvSpPr>
        <p:spPr>
          <a:xfrm>
            <a:off x="2377440" y="237744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bg1"/>
                </a:solidFill>
              </a:rPr>
              <a:t>вопросительные</a:t>
            </a:r>
            <a:endParaRPr lang="en-US" sz="1300" dirty="0"/>
          </a:p>
        </p:txBody>
      </p:sp>
      <p:sp>
        <p:nvSpPr>
          <p:cNvPr id="13" name="Text 10"/>
          <p:cNvSpPr txBox="1"/>
          <p:nvPr/>
        </p:nvSpPr>
        <p:spPr>
          <a:xfrm>
            <a:off x="2377440" y="2926080"/>
            <a:ext cx="1645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i="1" dirty="0">
                <a:solidFill>
                  <a:schemeClr val="bg1"/>
                </a:solidFill>
              </a:rPr>
              <a:t>суроолуу сүйлөм</a:t>
            </a:r>
            <a:endParaRPr lang="en-US" sz="1400" dirty="0"/>
          </a:p>
        </p:txBody>
      </p:sp>
      <p:sp>
        <p:nvSpPr>
          <p:cNvPr id="14" name="Card "/>
          <p:cNvSpPr/>
          <p:nvPr/>
        </p:nvSpPr>
        <p:spPr>
          <a:xfrm>
            <a:off x="4206240" y="2331720"/>
            <a:ext cx="1737360" cy="1051560"/>
          </a:xfrm>
          <a:prstGeom prst="roundRect">
            <a:avLst>
              <a:gd name="adj" fmla="val 6957"/>
            </a:avLst>
          </a:prstGeom>
          <a:solidFill>
            <a:schemeClr val="accent4"/>
          </a:solidFill>
          <a:ln/>
        </p:spPr>
      </p:sp>
      <p:sp>
        <p:nvSpPr>
          <p:cNvPr id="15" name="Text 12"/>
          <p:cNvSpPr txBox="1"/>
          <p:nvPr/>
        </p:nvSpPr>
        <p:spPr>
          <a:xfrm>
            <a:off x="4343400" y="2423160"/>
            <a:ext cx="1463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6" name="Text 13"/>
          <p:cNvSpPr txBox="1"/>
          <p:nvPr/>
        </p:nvSpPr>
        <p:spPr>
          <a:xfrm>
            <a:off x="4251960" y="237744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bg1"/>
                </a:solidFill>
              </a:rPr>
              <a:t>восклицательные</a:t>
            </a:r>
            <a:endParaRPr lang="en-US" sz="1300" dirty="0"/>
          </a:p>
        </p:txBody>
      </p:sp>
      <p:sp>
        <p:nvSpPr>
          <p:cNvPr id="17" name="Text 14"/>
          <p:cNvSpPr txBox="1"/>
          <p:nvPr/>
        </p:nvSpPr>
        <p:spPr>
          <a:xfrm>
            <a:off x="4251960" y="2926080"/>
            <a:ext cx="1645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i="1" dirty="0">
                <a:solidFill>
                  <a:schemeClr val="bg1"/>
                </a:solidFill>
              </a:rPr>
              <a:t>илептүү сүйлөм</a:t>
            </a:r>
            <a:endParaRPr lang="en-US" sz="1400" dirty="0"/>
          </a:p>
        </p:txBody>
      </p:sp>
      <p:sp>
        <p:nvSpPr>
          <p:cNvPr id="18" name="Card Кыргызча"/>
          <p:cNvSpPr/>
          <p:nvPr/>
        </p:nvSpPr>
        <p:spPr>
          <a:xfrm>
            <a:off x="457200" y="3566160"/>
            <a:ext cx="5440680" cy="1051560"/>
          </a:xfrm>
          <a:prstGeom prst="roundRect">
            <a:avLst>
              <a:gd name="adj" fmla="val 6957"/>
            </a:avLst>
          </a:prstGeom>
          <a:solidFill>
            <a:schemeClr val="bg2"/>
          </a:solidFill>
          <a:ln/>
        </p:spPr>
      </p:sp>
      <p:sp>
        <p:nvSpPr>
          <p:cNvPr id="19" name="Text 16"/>
          <p:cNvSpPr txBox="1"/>
          <p:nvPr/>
        </p:nvSpPr>
        <p:spPr>
          <a:xfrm>
            <a:off x="594360" y="3657600"/>
            <a:ext cx="5166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accent2"/>
                </a:solidFill>
              </a:rPr>
              <a:t>Кыргызча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Сүйлөм аркылуу бир нерсе жөнүндө баяндайбыз, суроо беребиз же өтүнүч, кеңеш билдиребиз.</a:t>
            </a:r>
            <a:endParaRPr lang="en-US" sz="1400" dirty="0"/>
          </a:p>
        </p:txBody>
      </p:sp>
      <p:sp>
        <p:nvSpPr>
          <p:cNvPr id="20" name="Icon circle"/>
          <p:cNvSpPr/>
          <p:nvPr/>
        </p:nvSpPr>
        <p:spPr>
          <a:xfrm>
            <a:off x="6766560" y="2331720"/>
            <a:ext cx="868680" cy="868680"/>
          </a:xfrm>
          <a:prstGeom prst="ellipse">
            <a:avLst/>
          </a:prstGeom>
          <a:solidFill>
            <a:schemeClr val="accent5"/>
          </a:solidFill>
          <a:ln/>
        </p:spPr>
      </p:sp>
      <p:pic>
        <p:nvPicPr>
          <p:cNvPr id="21" name="Icon FaBullhorn" descr="Белги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92417" y="2557577"/>
            <a:ext cx="416966" cy="416966"/>
          </a:xfrm>
          <a:prstGeom prst="rect">
            <a:avLst/>
          </a:prstGeom>
        </p:spPr>
      </p:pic>
      <p:sp>
        <p:nvSpPr>
          <p:cNvPr id="22" name="Card 25-көнүгүүдө"/>
          <p:cNvSpPr/>
          <p:nvPr/>
        </p:nvSpPr>
        <p:spPr>
          <a:xfrm>
            <a:off x="6126480" y="3337560"/>
            <a:ext cx="2560320" cy="1280160"/>
          </a:xfrm>
          <a:prstGeom prst="roundRect">
            <a:avLst>
              <a:gd name="adj" fmla="val 5714"/>
            </a:avLst>
          </a:prstGeom>
          <a:solidFill>
            <a:schemeClr val="accent5"/>
          </a:solidFill>
          <a:ln/>
        </p:spPr>
      </p:sp>
      <p:sp>
        <p:nvSpPr>
          <p:cNvPr id="23" name="Text 19"/>
          <p:cNvSpPr txBox="1"/>
          <p:nvPr/>
        </p:nvSpPr>
        <p:spPr>
          <a:xfrm>
            <a:off x="6263640" y="3429000"/>
            <a:ext cx="22860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bg1"/>
                </a:solidFill>
              </a:rPr>
              <a:t>25-көнүгүүдө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дагы бир түрү аталат: побудительные предложения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Знаки препинания в конце</a:t>
            </a:r>
            <a:endParaRPr lang="en-US" sz="2800" dirty="0"/>
          </a:p>
        </p:txBody>
      </p:sp>
      <p:sp>
        <p:nvSpPr>
          <p:cNvPr id="4" name="Text 1"/>
          <p:cNvSpPr txBox="1"/>
          <p:nvPr/>
        </p:nvSpPr>
        <p:spPr>
          <a:xfrm>
            <a:off x="457200" y="960120"/>
            <a:ext cx="8229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accent2"/>
                </a:solidFill>
              </a:rPr>
              <a:t>знак препинания – тыныш белгиси. Тексттен мисалдар:</a:t>
            </a:r>
            <a:endParaRPr lang="en-US" sz="1600" dirty="0"/>
          </a:p>
        </p:txBody>
      </p:sp>
      <p:sp>
        <p:nvSpPr>
          <p:cNvPr id="5" name="Circle ."/>
          <p:cNvSpPr/>
          <p:nvPr/>
        </p:nvSpPr>
        <p:spPr>
          <a:xfrm>
            <a:off x="457200" y="146304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6" name="Text 3"/>
          <p:cNvSpPr txBox="1"/>
          <p:nvPr/>
        </p:nvSpPr>
        <p:spPr>
          <a:xfrm>
            <a:off x="457200" y="146304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.</a:t>
            </a:r>
            <a:endParaRPr lang="en-US" sz="3000" dirty="0"/>
          </a:p>
        </p:txBody>
      </p:sp>
      <p:sp>
        <p:nvSpPr>
          <p:cNvPr id="7" name="Card "/>
          <p:cNvSpPr/>
          <p:nvPr/>
        </p:nvSpPr>
        <p:spPr>
          <a:xfrm>
            <a:off x="1234440" y="1463040"/>
            <a:ext cx="1737360" cy="640080"/>
          </a:xfrm>
          <a:prstGeom prst="roundRect">
            <a:avLst>
              <a:gd name="adj" fmla="val 11429"/>
            </a:avLst>
          </a:prstGeom>
          <a:solidFill>
            <a:schemeClr val="tx2"/>
          </a:solidFill>
          <a:ln/>
        </p:spPr>
      </p:sp>
      <p:sp>
        <p:nvSpPr>
          <p:cNvPr id="8" name="Text 5"/>
          <p:cNvSpPr txBox="1"/>
          <p:nvPr/>
        </p:nvSpPr>
        <p:spPr>
          <a:xfrm>
            <a:off x="1371600" y="1554480"/>
            <a:ext cx="1463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9" name="Text 6"/>
          <p:cNvSpPr txBox="1"/>
          <p:nvPr/>
        </p:nvSpPr>
        <p:spPr>
          <a:xfrm>
            <a:off x="1234440" y="1463040"/>
            <a:ext cx="1737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bg1"/>
                </a:solidFill>
              </a:rPr>
              <a:t>чекит</a:t>
            </a:r>
            <a:endParaRPr lang="en-US" sz="1500" dirty="0"/>
          </a:p>
        </p:txBody>
      </p:sp>
      <p:sp>
        <p:nvSpPr>
          <p:cNvPr id="10" name="Card "/>
          <p:cNvSpPr/>
          <p:nvPr/>
        </p:nvSpPr>
        <p:spPr>
          <a:xfrm>
            <a:off x="3108960" y="1463040"/>
            <a:ext cx="5577840" cy="640080"/>
          </a:xfrm>
          <a:prstGeom prst="roundRect">
            <a:avLst>
              <a:gd name="adj" fmla="val 11429"/>
            </a:avLst>
          </a:prstGeom>
          <a:solidFill>
            <a:schemeClr val="bg2"/>
          </a:solidFill>
          <a:ln/>
        </p:spPr>
      </p:sp>
      <p:sp>
        <p:nvSpPr>
          <p:cNvPr id="11" name="Text 8"/>
          <p:cNvSpPr txBox="1"/>
          <p:nvPr/>
        </p:nvSpPr>
        <p:spPr>
          <a:xfrm>
            <a:off x="3246120" y="1554480"/>
            <a:ext cx="5303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2" name="Text 9"/>
          <p:cNvSpPr txBox="1"/>
          <p:nvPr/>
        </p:nvSpPr>
        <p:spPr>
          <a:xfrm>
            <a:off x="3246120" y="1463040"/>
            <a:ext cx="5303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i="1" dirty="0">
                <a:solidFill>
                  <a:schemeClr val="tx1"/>
                </a:solidFill>
              </a:rPr>
              <a:t>Наш путь – в столицу Кыргызстана Бишкек.</a:t>
            </a:r>
            <a:endParaRPr lang="en-US" sz="1700" dirty="0"/>
          </a:p>
        </p:txBody>
      </p:sp>
      <p:sp>
        <p:nvSpPr>
          <p:cNvPr id="13" name="Circle ?"/>
          <p:cNvSpPr/>
          <p:nvPr/>
        </p:nvSpPr>
        <p:spPr>
          <a:xfrm>
            <a:off x="457200" y="2240280"/>
            <a:ext cx="640080" cy="640080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4" name="Text 11"/>
          <p:cNvSpPr txBox="1"/>
          <p:nvPr/>
        </p:nvSpPr>
        <p:spPr>
          <a:xfrm>
            <a:off x="457200" y="22402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?</a:t>
            </a:r>
            <a:endParaRPr lang="en-US" sz="3000" dirty="0"/>
          </a:p>
        </p:txBody>
      </p:sp>
      <p:sp>
        <p:nvSpPr>
          <p:cNvPr id="15" name="Card "/>
          <p:cNvSpPr/>
          <p:nvPr/>
        </p:nvSpPr>
        <p:spPr>
          <a:xfrm>
            <a:off x="1234440" y="2240280"/>
            <a:ext cx="1737360" cy="640080"/>
          </a:xfrm>
          <a:prstGeom prst="roundRect">
            <a:avLst>
              <a:gd name="adj" fmla="val 11429"/>
            </a:avLst>
          </a:prstGeom>
          <a:solidFill>
            <a:schemeClr val="tx2"/>
          </a:solidFill>
          <a:ln/>
        </p:spPr>
      </p:sp>
      <p:sp>
        <p:nvSpPr>
          <p:cNvPr id="16" name="Text 13"/>
          <p:cNvSpPr txBox="1"/>
          <p:nvPr/>
        </p:nvSpPr>
        <p:spPr>
          <a:xfrm>
            <a:off x="1371600" y="2331720"/>
            <a:ext cx="1463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7" name="Text 14"/>
          <p:cNvSpPr txBox="1"/>
          <p:nvPr/>
        </p:nvSpPr>
        <p:spPr>
          <a:xfrm>
            <a:off x="1234440" y="2240280"/>
            <a:ext cx="1737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bg1"/>
                </a:solidFill>
              </a:rPr>
              <a:t>суроо белгиси</a:t>
            </a:r>
            <a:endParaRPr lang="en-US" sz="1500" dirty="0"/>
          </a:p>
        </p:txBody>
      </p:sp>
      <p:sp>
        <p:nvSpPr>
          <p:cNvPr id="18" name="Card "/>
          <p:cNvSpPr/>
          <p:nvPr/>
        </p:nvSpPr>
        <p:spPr>
          <a:xfrm>
            <a:off x="3108960" y="2240280"/>
            <a:ext cx="5577840" cy="640080"/>
          </a:xfrm>
          <a:prstGeom prst="roundRect">
            <a:avLst>
              <a:gd name="adj" fmla="val 11429"/>
            </a:avLst>
          </a:prstGeom>
          <a:solidFill>
            <a:schemeClr val="bg2"/>
          </a:solidFill>
          <a:ln/>
        </p:spPr>
      </p:sp>
      <p:sp>
        <p:nvSpPr>
          <p:cNvPr id="19" name="Text 16"/>
          <p:cNvSpPr txBox="1"/>
          <p:nvPr/>
        </p:nvSpPr>
        <p:spPr>
          <a:xfrm>
            <a:off x="3246120" y="2331720"/>
            <a:ext cx="5303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20" name="Text 17"/>
          <p:cNvSpPr txBox="1"/>
          <p:nvPr/>
        </p:nvSpPr>
        <p:spPr>
          <a:xfrm>
            <a:off x="3246120" y="2240280"/>
            <a:ext cx="5303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i="1" dirty="0">
                <a:solidFill>
                  <a:schemeClr val="tx1"/>
                </a:solidFill>
              </a:rPr>
              <a:t>Что в этом здании?  Почему?</a:t>
            </a:r>
            <a:endParaRPr lang="en-US" sz="1700" dirty="0"/>
          </a:p>
        </p:txBody>
      </p:sp>
      <p:sp>
        <p:nvSpPr>
          <p:cNvPr id="21" name="Circle !"/>
          <p:cNvSpPr/>
          <p:nvPr/>
        </p:nvSpPr>
        <p:spPr>
          <a:xfrm>
            <a:off x="457200" y="3017520"/>
            <a:ext cx="640080" cy="640080"/>
          </a:xfrm>
          <a:prstGeom prst="ellipse">
            <a:avLst/>
          </a:prstGeom>
          <a:solidFill>
            <a:schemeClr val="accent4"/>
          </a:solidFill>
          <a:ln/>
        </p:spPr>
      </p:sp>
      <p:sp>
        <p:nvSpPr>
          <p:cNvPr id="22" name="Text 19"/>
          <p:cNvSpPr txBox="1"/>
          <p:nvPr/>
        </p:nvSpPr>
        <p:spPr>
          <a:xfrm>
            <a:off x="457200" y="301752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!</a:t>
            </a:r>
            <a:endParaRPr lang="en-US" sz="3000" dirty="0"/>
          </a:p>
        </p:txBody>
      </p:sp>
      <p:sp>
        <p:nvSpPr>
          <p:cNvPr id="23" name="Card "/>
          <p:cNvSpPr/>
          <p:nvPr/>
        </p:nvSpPr>
        <p:spPr>
          <a:xfrm>
            <a:off x="1234440" y="3017520"/>
            <a:ext cx="1737360" cy="640080"/>
          </a:xfrm>
          <a:prstGeom prst="roundRect">
            <a:avLst>
              <a:gd name="adj" fmla="val 11429"/>
            </a:avLst>
          </a:prstGeom>
          <a:solidFill>
            <a:schemeClr val="tx2"/>
          </a:solidFill>
          <a:ln/>
        </p:spPr>
      </p:sp>
      <p:sp>
        <p:nvSpPr>
          <p:cNvPr id="24" name="Text 21"/>
          <p:cNvSpPr txBox="1"/>
          <p:nvPr/>
        </p:nvSpPr>
        <p:spPr>
          <a:xfrm>
            <a:off x="1371600" y="3108960"/>
            <a:ext cx="1463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25" name="Text 22"/>
          <p:cNvSpPr txBox="1"/>
          <p:nvPr/>
        </p:nvSpPr>
        <p:spPr>
          <a:xfrm>
            <a:off x="1234440" y="3017520"/>
            <a:ext cx="1737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bg1"/>
                </a:solidFill>
              </a:rPr>
              <a:t>илеп белгиси</a:t>
            </a:r>
            <a:endParaRPr lang="en-US" sz="1500" dirty="0"/>
          </a:p>
        </p:txBody>
      </p:sp>
      <p:sp>
        <p:nvSpPr>
          <p:cNvPr id="26" name="Card "/>
          <p:cNvSpPr/>
          <p:nvPr/>
        </p:nvSpPr>
        <p:spPr>
          <a:xfrm>
            <a:off x="3108960" y="3017520"/>
            <a:ext cx="5577840" cy="640080"/>
          </a:xfrm>
          <a:prstGeom prst="roundRect">
            <a:avLst>
              <a:gd name="adj" fmla="val 11429"/>
            </a:avLst>
          </a:prstGeom>
          <a:solidFill>
            <a:schemeClr val="bg2"/>
          </a:solidFill>
          <a:ln/>
        </p:spPr>
      </p:sp>
      <p:sp>
        <p:nvSpPr>
          <p:cNvPr id="27" name="Text 24"/>
          <p:cNvSpPr txBox="1"/>
          <p:nvPr/>
        </p:nvSpPr>
        <p:spPr>
          <a:xfrm>
            <a:off x="3246120" y="3108960"/>
            <a:ext cx="5303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28" name="Text 25"/>
          <p:cNvSpPr txBox="1"/>
          <p:nvPr/>
        </p:nvSpPr>
        <p:spPr>
          <a:xfrm>
            <a:off x="3246120" y="3017520"/>
            <a:ext cx="5303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i="1" dirty="0">
                <a:solidFill>
                  <a:schemeClr val="tx1"/>
                </a:solidFill>
              </a:rPr>
              <a:t>В Центре детей ждут очень интересные дела!</a:t>
            </a:r>
            <a:endParaRPr lang="en-US" sz="1700" dirty="0"/>
          </a:p>
        </p:txBody>
      </p:sp>
      <p:sp>
        <p:nvSpPr>
          <p:cNvPr id="29" name="Card Кыргызча"/>
          <p:cNvSpPr/>
          <p:nvPr/>
        </p:nvSpPr>
        <p:spPr>
          <a:xfrm>
            <a:off x="457200" y="3840480"/>
            <a:ext cx="8229600" cy="777240"/>
          </a:xfrm>
          <a:prstGeom prst="roundRect">
            <a:avLst>
              <a:gd name="adj" fmla="val 9412"/>
            </a:avLst>
          </a:prstGeom>
          <a:solidFill>
            <a:schemeClr val="bg2"/>
          </a:solidFill>
          <a:ln/>
        </p:spPr>
      </p:sp>
      <p:sp>
        <p:nvSpPr>
          <p:cNvPr id="30" name="Text 27"/>
          <p:cNvSpPr txBox="1"/>
          <p:nvPr/>
        </p:nvSpPr>
        <p:spPr>
          <a:xfrm>
            <a:off x="594360" y="3931920"/>
            <a:ext cx="7955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accent2"/>
                </a:solidFill>
              </a:rPr>
              <a:t>Кыргызча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Ар бир сүйлөмдүн аягында тыныш белгиси турат: чекит, суроо белгиси же илеп белгиси.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Задание 22. Прочитайте предложения</a:t>
            </a:r>
            <a:endParaRPr lang="en-US" sz="2800" dirty="0"/>
          </a:p>
        </p:txBody>
      </p:sp>
      <p:sp>
        <p:nvSpPr>
          <p:cNvPr id="4" name="Card "/>
          <p:cNvSpPr/>
          <p:nvPr/>
        </p:nvSpPr>
        <p:spPr>
          <a:xfrm>
            <a:off x="457200" y="1051560"/>
            <a:ext cx="8229600" cy="777240"/>
          </a:xfrm>
          <a:prstGeom prst="roundRect">
            <a:avLst>
              <a:gd name="adj" fmla="val 9412"/>
            </a:avLst>
          </a:prstGeom>
          <a:solidFill>
            <a:schemeClr val="bg2"/>
          </a:solidFill>
          <a:ln/>
        </p:spPr>
      </p:sp>
      <p:sp>
        <p:nvSpPr>
          <p:cNvPr id="5" name="Text 2"/>
          <p:cNvSpPr txBox="1"/>
          <p:nvPr/>
        </p:nvSpPr>
        <p:spPr>
          <a:xfrm>
            <a:off x="594360" y="1143000"/>
            <a:ext cx="7955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Прочитайте предложения так, чтобы они были повествовательными, вопросительными и восклицательными.</a:t>
            </a:r>
            <a:endParaRPr lang="en-US" sz="1600" dirty="0"/>
          </a:p>
        </p:txBody>
      </p:sp>
      <p:sp>
        <p:nvSpPr>
          <p:cNvPr id="6" name="Card "/>
          <p:cNvSpPr/>
          <p:nvPr/>
        </p:nvSpPr>
        <p:spPr>
          <a:xfrm>
            <a:off x="457200" y="1965960"/>
            <a:ext cx="8229600" cy="1051560"/>
          </a:xfrm>
          <a:prstGeom prst="roundRect">
            <a:avLst>
              <a:gd name="adj" fmla="val 6957"/>
            </a:avLst>
          </a:prstGeom>
          <a:solidFill>
            <a:schemeClr val="tx2"/>
          </a:solidFill>
          <a:ln/>
        </p:spPr>
      </p:sp>
      <p:sp>
        <p:nvSpPr>
          <p:cNvPr id="7" name="Text 4"/>
          <p:cNvSpPr txBox="1"/>
          <p:nvPr/>
        </p:nvSpPr>
        <p:spPr>
          <a:xfrm>
            <a:off x="594360" y="2057400"/>
            <a:ext cx="7955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8" name="Text 5"/>
          <p:cNvSpPr txBox="1"/>
          <p:nvPr/>
        </p:nvSpPr>
        <p:spPr>
          <a:xfrm>
            <a:off x="640080" y="1965960"/>
            <a:ext cx="786384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Мы отправимся в путешествие по нашей республике. Мы встретимся с друзьями.</a:t>
            </a:r>
            <a:endParaRPr lang="en-US" sz="2000" dirty="0"/>
          </a:p>
        </p:txBody>
      </p:sp>
      <p:sp>
        <p:nvSpPr>
          <p:cNvPr id="9" name="Card "/>
          <p:cNvSpPr/>
          <p:nvPr/>
        </p:nvSpPr>
        <p:spPr>
          <a:xfrm>
            <a:off x="457200" y="3200400"/>
            <a:ext cx="2615184" cy="1417320"/>
          </a:xfrm>
          <a:prstGeom prst="roundRect">
            <a:avLst>
              <a:gd name="adj" fmla="val 5161"/>
            </a:avLst>
          </a:prstGeom>
          <a:solidFill>
            <a:schemeClr val="bg2"/>
          </a:solidFill>
          <a:ln/>
        </p:spPr>
      </p:sp>
      <p:sp>
        <p:nvSpPr>
          <p:cNvPr id="10" name="Text 7"/>
          <p:cNvSpPr txBox="1"/>
          <p:nvPr/>
        </p:nvSpPr>
        <p:spPr>
          <a:xfrm>
            <a:off x="594360" y="3291840"/>
            <a:ext cx="2340864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1" name="Circle ."/>
          <p:cNvSpPr/>
          <p:nvPr/>
        </p:nvSpPr>
        <p:spPr>
          <a:xfrm>
            <a:off x="594360" y="338328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12" name="Text 9"/>
          <p:cNvSpPr txBox="1"/>
          <p:nvPr/>
        </p:nvSpPr>
        <p:spPr>
          <a:xfrm>
            <a:off x="594360" y="33832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.</a:t>
            </a:r>
            <a:endParaRPr lang="en-US" sz="2800" dirty="0"/>
          </a:p>
        </p:txBody>
      </p:sp>
      <p:sp>
        <p:nvSpPr>
          <p:cNvPr id="13" name="Text 10"/>
          <p:cNvSpPr txBox="1"/>
          <p:nvPr/>
        </p:nvSpPr>
        <p:spPr>
          <a:xfrm>
            <a:off x="1371600" y="3291840"/>
            <a:ext cx="1645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повествовательные</a:t>
            </a:r>
            <a:endParaRPr lang="en-US" sz="1400" dirty="0"/>
          </a:p>
        </p:txBody>
      </p:sp>
      <p:sp>
        <p:nvSpPr>
          <p:cNvPr id="14" name="Text 11"/>
          <p:cNvSpPr txBox="1"/>
          <p:nvPr/>
        </p:nvSpPr>
        <p:spPr>
          <a:xfrm>
            <a:off x="1371600" y="388620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i="1" dirty="0">
                <a:solidFill>
                  <a:schemeClr val="accent6"/>
                </a:solidFill>
              </a:rPr>
              <a:t>жай сүйлөм</a:t>
            </a:r>
            <a:endParaRPr lang="en-US" sz="1400" dirty="0"/>
          </a:p>
        </p:txBody>
      </p:sp>
      <p:sp>
        <p:nvSpPr>
          <p:cNvPr id="15" name="Card "/>
          <p:cNvSpPr/>
          <p:nvPr/>
        </p:nvSpPr>
        <p:spPr>
          <a:xfrm>
            <a:off x="3264408" y="3200400"/>
            <a:ext cx="2615184" cy="1417320"/>
          </a:xfrm>
          <a:prstGeom prst="roundRect">
            <a:avLst>
              <a:gd name="adj" fmla="val 5161"/>
            </a:avLst>
          </a:prstGeom>
          <a:solidFill>
            <a:schemeClr val="bg2"/>
          </a:solidFill>
          <a:ln/>
        </p:spPr>
      </p:sp>
      <p:sp>
        <p:nvSpPr>
          <p:cNvPr id="16" name="Text 13"/>
          <p:cNvSpPr txBox="1"/>
          <p:nvPr/>
        </p:nvSpPr>
        <p:spPr>
          <a:xfrm>
            <a:off x="3401568" y="3291840"/>
            <a:ext cx="2340864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7" name="Circle ?"/>
          <p:cNvSpPr/>
          <p:nvPr/>
        </p:nvSpPr>
        <p:spPr>
          <a:xfrm>
            <a:off x="3401568" y="3383280"/>
            <a:ext cx="640080" cy="640080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8" name="Text 15"/>
          <p:cNvSpPr txBox="1"/>
          <p:nvPr/>
        </p:nvSpPr>
        <p:spPr>
          <a:xfrm>
            <a:off x="3401568" y="33832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?</a:t>
            </a:r>
            <a:endParaRPr lang="en-US" sz="2800" dirty="0"/>
          </a:p>
        </p:txBody>
      </p:sp>
      <p:sp>
        <p:nvSpPr>
          <p:cNvPr id="19" name="Text 16"/>
          <p:cNvSpPr txBox="1"/>
          <p:nvPr/>
        </p:nvSpPr>
        <p:spPr>
          <a:xfrm>
            <a:off x="4178808" y="3291840"/>
            <a:ext cx="1645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вопросительные</a:t>
            </a:r>
            <a:endParaRPr lang="en-US" sz="1400" dirty="0"/>
          </a:p>
        </p:txBody>
      </p:sp>
      <p:sp>
        <p:nvSpPr>
          <p:cNvPr id="20" name="Text 17"/>
          <p:cNvSpPr txBox="1"/>
          <p:nvPr/>
        </p:nvSpPr>
        <p:spPr>
          <a:xfrm>
            <a:off x="4178808" y="388620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i="1" dirty="0">
                <a:solidFill>
                  <a:schemeClr val="accent6"/>
                </a:solidFill>
              </a:rPr>
              <a:t>суроолуу сүйлөм</a:t>
            </a:r>
            <a:endParaRPr lang="en-US" sz="1400" dirty="0"/>
          </a:p>
        </p:txBody>
      </p:sp>
      <p:sp>
        <p:nvSpPr>
          <p:cNvPr id="21" name="Card "/>
          <p:cNvSpPr/>
          <p:nvPr/>
        </p:nvSpPr>
        <p:spPr>
          <a:xfrm>
            <a:off x="6071616" y="3200400"/>
            <a:ext cx="2615184" cy="1417320"/>
          </a:xfrm>
          <a:prstGeom prst="roundRect">
            <a:avLst>
              <a:gd name="adj" fmla="val 5161"/>
            </a:avLst>
          </a:prstGeom>
          <a:solidFill>
            <a:schemeClr val="bg2"/>
          </a:solidFill>
          <a:ln/>
        </p:spPr>
      </p:sp>
      <p:sp>
        <p:nvSpPr>
          <p:cNvPr id="22" name="Text 19"/>
          <p:cNvSpPr txBox="1"/>
          <p:nvPr/>
        </p:nvSpPr>
        <p:spPr>
          <a:xfrm>
            <a:off x="6208776" y="3291840"/>
            <a:ext cx="2340864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23" name="Circle !"/>
          <p:cNvSpPr/>
          <p:nvPr/>
        </p:nvSpPr>
        <p:spPr>
          <a:xfrm>
            <a:off x="6208776" y="3383280"/>
            <a:ext cx="640080" cy="640080"/>
          </a:xfrm>
          <a:prstGeom prst="ellipse">
            <a:avLst/>
          </a:prstGeom>
          <a:solidFill>
            <a:schemeClr val="accent4"/>
          </a:solidFill>
          <a:ln/>
        </p:spPr>
      </p:sp>
      <p:sp>
        <p:nvSpPr>
          <p:cNvPr id="24" name="Text 21"/>
          <p:cNvSpPr txBox="1"/>
          <p:nvPr/>
        </p:nvSpPr>
        <p:spPr>
          <a:xfrm>
            <a:off x="6208776" y="33832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!</a:t>
            </a:r>
            <a:endParaRPr lang="en-US" sz="2800" dirty="0"/>
          </a:p>
        </p:txBody>
      </p:sp>
      <p:sp>
        <p:nvSpPr>
          <p:cNvPr id="25" name="Text 22"/>
          <p:cNvSpPr txBox="1"/>
          <p:nvPr/>
        </p:nvSpPr>
        <p:spPr>
          <a:xfrm>
            <a:off x="6986016" y="3291840"/>
            <a:ext cx="1645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восклицательные</a:t>
            </a:r>
            <a:endParaRPr lang="en-US" sz="1400" dirty="0"/>
          </a:p>
        </p:txBody>
      </p:sp>
      <p:sp>
        <p:nvSpPr>
          <p:cNvPr id="26" name="Text 23"/>
          <p:cNvSpPr txBox="1"/>
          <p:nvPr/>
        </p:nvSpPr>
        <p:spPr>
          <a:xfrm>
            <a:off x="6986016" y="388620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i="1" dirty="0">
                <a:solidFill>
                  <a:schemeClr val="accent6"/>
                </a:solidFill>
              </a:rPr>
              <a:t>илептүү сүйлөм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Задание 23. Какой знак поставить?</a:t>
            </a:r>
            <a:endParaRPr lang="en-US" sz="2800" dirty="0"/>
          </a:p>
        </p:txBody>
      </p:sp>
      <p:sp>
        <p:nvSpPr>
          <p:cNvPr id="4" name="Card "/>
          <p:cNvSpPr/>
          <p:nvPr/>
        </p:nvSpPr>
        <p:spPr>
          <a:xfrm>
            <a:off x="457200" y="1051560"/>
            <a:ext cx="8229600" cy="777240"/>
          </a:xfrm>
          <a:prstGeom prst="roundRect">
            <a:avLst>
              <a:gd name="adj" fmla="val 9412"/>
            </a:avLst>
          </a:prstGeom>
          <a:solidFill>
            <a:schemeClr val="bg2"/>
          </a:solidFill>
          <a:ln/>
        </p:spPr>
      </p:sp>
      <p:sp>
        <p:nvSpPr>
          <p:cNvPr id="5" name="Text 2"/>
          <p:cNvSpPr txBox="1"/>
          <p:nvPr/>
        </p:nvSpPr>
        <p:spPr>
          <a:xfrm>
            <a:off x="594360" y="1143000"/>
            <a:ext cx="7955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Прочитайте текст. Подумайте, какой знак препинания надо поставить в конце каждого предложения. Правильно напишите под диктовку первое, второе и третье предложения.</a:t>
            </a:r>
            <a:endParaRPr lang="en-US" sz="1400" dirty="0"/>
          </a:p>
        </p:txBody>
      </p:sp>
      <p:sp>
        <p:nvSpPr>
          <p:cNvPr id="6" name="Card "/>
          <p:cNvSpPr/>
          <p:nvPr/>
        </p:nvSpPr>
        <p:spPr>
          <a:xfrm>
            <a:off x="457200" y="1965960"/>
            <a:ext cx="6035040" cy="2651760"/>
          </a:xfrm>
          <a:prstGeom prst="roundRect">
            <a:avLst>
              <a:gd name="adj" fmla="val 2759"/>
            </a:avLst>
          </a:prstGeom>
          <a:solidFill>
            <a:schemeClr val="bg2"/>
          </a:solidFill>
          <a:ln/>
        </p:spPr>
      </p:sp>
      <p:sp>
        <p:nvSpPr>
          <p:cNvPr id="7" name="Text 4"/>
          <p:cNvSpPr txBox="1"/>
          <p:nvPr/>
        </p:nvSpPr>
        <p:spPr>
          <a:xfrm>
            <a:off x="594360" y="2057400"/>
            <a:ext cx="5760720" cy="2468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8" name="Text 5"/>
          <p:cNvSpPr txBox="1"/>
          <p:nvPr/>
        </p:nvSpPr>
        <p:spPr>
          <a:xfrm>
            <a:off x="640080" y="2075688"/>
            <a:ext cx="5669280" cy="2468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800" dirty="0">
                <a:solidFill>
                  <a:schemeClr val="tx1"/>
                </a:solidFill>
              </a:rPr>
              <a:t>Посмотрите на карту нашей Родины Вы увидите на карте Кыргызстана зелёный, жёлтый, синий, коричневый цвета О чём говорят эти краски Жёлтая и зелёная рассказывают о полях и лесах Озёра, реки, горы тоже есть в Кыргызской Республике Они нарисованы голубым, синим, коричневым цветами Как много могут рассказать о родной стране краски на карте</a:t>
            </a:r>
            <a:endParaRPr lang="en-US" sz="1800" dirty="0"/>
          </a:p>
        </p:txBody>
      </p:sp>
      <p:sp>
        <p:nvSpPr>
          <p:cNvPr id="9" name="Icon circle"/>
          <p:cNvSpPr/>
          <p:nvPr/>
        </p:nvSpPr>
        <p:spPr>
          <a:xfrm>
            <a:off x="7178040" y="1965960"/>
            <a:ext cx="914400" cy="914400"/>
          </a:xfrm>
          <a:prstGeom prst="ellipse">
            <a:avLst/>
          </a:prstGeom>
          <a:solidFill>
            <a:schemeClr val="accent5"/>
          </a:solidFill>
          <a:ln/>
        </p:spPr>
      </p:sp>
      <p:pic>
        <p:nvPicPr>
          <p:cNvPr id="10" name="Icon FaMapMarkedAlt" descr="Белги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15784" y="2203704"/>
            <a:ext cx="438912" cy="438912"/>
          </a:xfrm>
          <a:prstGeom prst="rect">
            <a:avLst/>
          </a:prstGeom>
        </p:spPr>
      </p:pic>
      <p:sp>
        <p:nvSpPr>
          <p:cNvPr id="11" name="Card Тапшырма"/>
          <p:cNvSpPr/>
          <p:nvPr/>
        </p:nvSpPr>
        <p:spPr>
          <a:xfrm>
            <a:off x="6675120" y="3017520"/>
            <a:ext cx="2011680" cy="1600200"/>
          </a:xfrm>
          <a:prstGeom prst="roundRect">
            <a:avLst>
              <a:gd name="adj" fmla="val 4571"/>
            </a:avLst>
          </a:prstGeom>
          <a:solidFill>
            <a:schemeClr val="tx2"/>
          </a:solidFill>
          <a:ln/>
        </p:spPr>
      </p:sp>
      <p:sp>
        <p:nvSpPr>
          <p:cNvPr id="12" name="Text 8"/>
          <p:cNvSpPr txBox="1"/>
          <p:nvPr/>
        </p:nvSpPr>
        <p:spPr>
          <a:xfrm>
            <a:off x="6812280" y="3108960"/>
            <a:ext cx="173736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accent3"/>
                </a:solidFill>
              </a:rPr>
              <a:t>Тапшырма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Сүйлөмдүн аягына кайсы белги коюлат: . ? !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Задание 24. Знаете ли вы?</a:t>
            </a:r>
            <a:endParaRPr lang="en-US" sz="2800" dirty="0"/>
          </a:p>
        </p:txBody>
      </p:sp>
      <p:sp>
        <p:nvSpPr>
          <p:cNvPr id="4" name="Card "/>
          <p:cNvSpPr/>
          <p:nvPr/>
        </p:nvSpPr>
        <p:spPr>
          <a:xfrm>
            <a:off x="457200" y="1051560"/>
            <a:ext cx="8229600" cy="960120"/>
          </a:xfrm>
          <a:prstGeom prst="roundRect">
            <a:avLst>
              <a:gd name="adj" fmla="val 7619"/>
            </a:avLst>
          </a:prstGeom>
          <a:solidFill>
            <a:schemeClr val="bg2"/>
          </a:solidFill>
          <a:ln/>
        </p:spPr>
      </p:sp>
      <p:sp>
        <p:nvSpPr>
          <p:cNvPr id="5" name="Text 2"/>
          <p:cNvSpPr txBox="1"/>
          <p:nvPr/>
        </p:nvSpPr>
        <p:spPr>
          <a:xfrm>
            <a:off x="594360" y="1143000"/>
            <a:ext cx="79552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Прочитайте текст про себя (ичинерден). Подумайте, какие знаки препинания надо поставить в конце предложений. Почему? Правильно прочитайте текст вслух. Расскажите, о чём вы прочитали в газете.</a:t>
            </a:r>
            <a:endParaRPr lang="en-US" sz="1400" dirty="0"/>
          </a:p>
        </p:txBody>
      </p:sp>
      <p:sp>
        <p:nvSpPr>
          <p:cNvPr id="6" name="Card "/>
          <p:cNvSpPr/>
          <p:nvPr/>
        </p:nvSpPr>
        <p:spPr>
          <a:xfrm>
            <a:off x="457200" y="2148840"/>
            <a:ext cx="6035040" cy="2468880"/>
          </a:xfrm>
          <a:prstGeom prst="roundRect">
            <a:avLst>
              <a:gd name="adj" fmla="val 2963"/>
            </a:avLst>
          </a:prstGeom>
          <a:solidFill>
            <a:schemeClr val="bg2"/>
          </a:solidFill>
          <a:ln/>
        </p:spPr>
      </p:sp>
      <p:sp>
        <p:nvSpPr>
          <p:cNvPr id="7" name="Text 4"/>
          <p:cNvSpPr txBox="1"/>
          <p:nvPr/>
        </p:nvSpPr>
        <p:spPr>
          <a:xfrm>
            <a:off x="594360" y="2240280"/>
            <a:ext cx="576072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8" name="Text 5"/>
          <p:cNvSpPr txBox="1"/>
          <p:nvPr/>
        </p:nvSpPr>
        <p:spPr>
          <a:xfrm>
            <a:off x="640080" y="2286000"/>
            <a:ext cx="5669280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2000" dirty="0">
                <a:solidFill>
                  <a:schemeClr val="tx1"/>
                </a:solidFill>
              </a:rPr>
              <a:t>Где сделали первую газету Какой она была Газета появилась очень давно, в Древнем Риме Брали доску, покрывали гипсом </a:t>
            </a:r>
            <a:pPr indent="0" marL="0">
              <a:spcAft>
                <a:spcPts val="400"/>
              </a:spcAft>
              <a:buNone/>
            </a:pPr>
            <a:r>
              <a:rPr lang="en-US" sz="2000" i="1" dirty="0">
                <a:solidFill>
                  <a:schemeClr val="accent2"/>
                </a:solidFill>
              </a:rPr>
              <a:t>(тактайга гипс чаптап)</a:t>
            </a:r>
            <a:pPr indent="0" marL="0">
              <a:spcAft>
                <a:spcPts val="400"/>
              </a:spcAft>
              <a:buNone/>
            </a:pPr>
            <a:r>
              <a:rPr lang="en-US" sz="2000" dirty="0">
                <a:solidFill>
                  <a:schemeClr val="tx1"/>
                </a:solidFill>
              </a:rPr>
              <a:t> и вешали на неё текст О чём он рассказывал О жизни страны.</a:t>
            </a:r>
            <a:endParaRPr lang="en-US" sz="2000" dirty="0"/>
          </a:p>
        </p:txBody>
      </p:sp>
      <p:sp>
        <p:nvSpPr>
          <p:cNvPr id="9" name="Icon circle"/>
          <p:cNvSpPr/>
          <p:nvPr/>
        </p:nvSpPr>
        <p:spPr>
          <a:xfrm>
            <a:off x="7178040" y="2148840"/>
            <a:ext cx="914400" cy="914400"/>
          </a:xfrm>
          <a:prstGeom prst="ellipse">
            <a:avLst/>
          </a:prstGeom>
          <a:solidFill>
            <a:schemeClr val="accent4"/>
          </a:solidFill>
          <a:ln/>
        </p:spPr>
      </p:sp>
      <p:pic>
        <p:nvPicPr>
          <p:cNvPr id="10" name="Icon FaNewspaper" descr="Белги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15784" y="2386584"/>
            <a:ext cx="438912" cy="438912"/>
          </a:xfrm>
          <a:prstGeom prst="rect">
            <a:avLst/>
          </a:prstGeom>
        </p:spPr>
      </p:pic>
      <p:sp>
        <p:nvSpPr>
          <p:cNvPr id="11" name="Card Газета"/>
          <p:cNvSpPr/>
          <p:nvPr/>
        </p:nvSpPr>
        <p:spPr>
          <a:xfrm>
            <a:off x="6675120" y="3200400"/>
            <a:ext cx="2011680" cy="1417320"/>
          </a:xfrm>
          <a:prstGeom prst="roundRect">
            <a:avLst>
              <a:gd name="adj" fmla="val 5161"/>
            </a:avLst>
          </a:prstGeom>
          <a:solidFill>
            <a:schemeClr val="tx2"/>
          </a:solidFill>
          <a:ln/>
        </p:spPr>
      </p:sp>
      <p:sp>
        <p:nvSpPr>
          <p:cNvPr id="12" name="Text 8"/>
          <p:cNvSpPr txBox="1"/>
          <p:nvPr/>
        </p:nvSpPr>
        <p:spPr>
          <a:xfrm>
            <a:off x="6812280" y="3291840"/>
            <a:ext cx="17373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accent3"/>
                </a:solidFill>
              </a:rPr>
              <a:t>Газета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Первая газета – в Древнем Риме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Знаете ли вы? О газетах</a:t>
            </a:r>
            <a:endParaRPr lang="en-US" sz="2800" dirty="0"/>
          </a:p>
        </p:txBody>
      </p:sp>
      <p:sp>
        <p:nvSpPr>
          <p:cNvPr id="4" name="Card "/>
          <p:cNvSpPr/>
          <p:nvPr/>
        </p:nvSpPr>
        <p:spPr>
          <a:xfrm>
            <a:off x="457200" y="1051560"/>
            <a:ext cx="6035040" cy="3566160"/>
          </a:xfrm>
          <a:prstGeom prst="roundRect">
            <a:avLst>
              <a:gd name="adj" fmla="val 2051"/>
            </a:avLst>
          </a:prstGeom>
          <a:solidFill>
            <a:schemeClr val="bg2"/>
          </a:solidFill>
          <a:ln/>
        </p:spPr>
      </p:sp>
      <p:sp>
        <p:nvSpPr>
          <p:cNvPr id="5" name="Text 2"/>
          <p:cNvSpPr txBox="1"/>
          <p:nvPr/>
        </p:nvSpPr>
        <p:spPr>
          <a:xfrm>
            <a:off x="594360" y="1143000"/>
            <a:ext cx="5760720" cy="3383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6" name="Text 3"/>
          <p:cNvSpPr txBox="1"/>
          <p:nvPr/>
        </p:nvSpPr>
        <p:spPr>
          <a:xfrm>
            <a:off x="640080" y="1188720"/>
            <a:ext cx="5669280" cy="3337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1000"/>
              </a:spcAft>
              <a:buNone/>
            </a:pPr>
            <a:r>
              <a:rPr lang="en-US" sz="2000" dirty="0">
                <a:solidFill>
                  <a:schemeClr val="tx1"/>
                </a:solidFill>
              </a:rPr>
              <a:t>Прошло много лет Газеты начали печатать </a:t>
            </a:r>
            <a:pPr indent="0" marL="0">
              <a:spcAft>
                <a:spcPts val="1000"/>
              </a:spcAft>
              <a:buNone/>
            </a:pPr>
            <a:r>
              <a:rPr lang="en-US" sz="2000" i="1" dirty="0">
                <a:solidFill>
                  <a:schemeClr val="accent2"/>
                </a:solidFill>
              </a:rPr>
              <a:t>(баса башташты)</a:t>
            </a:r>
            <a:pPr indent="0" marL="0">
              <a:spcAft>
                <a:spcPts val="1000"/>
              </a:spcAft>
              <a:buNone/>
            </a:pPr>
            <a:r>
              <a:rPr lang="en-US" sz="2000" dirty="0">
                <a:solidFill>
                  <a:schemeClr val="tx1"/>
                </a:solidFill>
              </a:rPr>
              <a:t> в типографии Когда напечатали первую русскую газету В тысяча семьсот втором году.</a:t>
            </a:r>
            <a:endParaRPr lang="en-US" sz="20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2000" dirty="0">
                <a:solidFill>
                  <a:schemeClr val="tx1"/>
                </a:solidFill>
              </a:rPr>
              <a:t>Сколько сейчас газет в нашей стране Очень много На разных языках читают газеты в Кыргызской Республике Читайте Вы узнаете из газет много интересного и полезного.</a:t>
            </a:r>
            <a:endParaRPr lang="en-US" sz="2000" dirty="0"/>
          </a:p>
        </p:txBody>
      </p:sp>
      <p:sp>
        <p:nvSpPr>
          <p:cNvPr id="7" name="Icon circle"/>
          <p:cNvSpPr/>
          <p:nvPr/>
        </p:nvSpPr>
        <p:spPr>
          <a:xfrm>
            <a:off x="7178040" y="1051560"/>
            <a:ext cx="914400" cy="914400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8" name="Icon FaHistory" descr="Белги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15784" y="1289304"/>
            <a:ext cx="438912" cy="438912"/>
          </a:xfrm>
          <a:prstGeom prst="rect">
            <a:avLst/>
          </a:prstGeom>
        </p:spPr>
      </p:pic>
      <p:sp>
        <p:nvSpPr>
          <p:cNvPr id="9" name="Card Тапшырма"/>
          <p:cNvSpPr/>
          <p:nvPr/>
        </p:nvSpPr>
        <p:spPr>
          <a:xfrm>
            <a:off x="6675120" y="2103120"/>
            <a:ext cx="2011680" cy="2514600"/>
          </a:xfrm>
          <a:prstGeom prst="roundRect">
            <a:avLst>
              <a:gd name="adj" fmla="val 3636"/>
            </a:avLst>
          </a:prstGeom>
          <a:solidFill>
            <a:schemeClr val="tx2"/>
          </a:solidFill>
          <a:ln/>
        </p:spPr>
      </p:sp>
      <p:sp>
        <p:nvSpPr>
          <p:cNvPr id="10" name="Text 6"/>
          <p:cNvSpPr txBox="1"/>
          <p:nvPr/>
        </p:nvSpPr>
        <p:spPr>
          <a:xfrm>
            <a:off x="6812280" y="2194560"/>
            <a:ext cx="1737360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accent3"/>
                </a:solidFill>
              </a:rPr>
              <a:t>Тапшырма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Тыныш белгилерин коюп, текстти үн чыгарып туура окугула. Газетада эмне жөнүндө окудуңар?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З – С. Читаем правильно</a:t>
            </a:r>
            <a:endParaRPr lang="en-US" sz="2800" dirty="0"/>
          </a:p>
        </p:txBody>
      </p:sp>
      <p:sp>
        <p:nvSpPr>
          <p:cNvPr id="4" name="Image frame"/>
          <p:cNvSpPr/>
          <p:nvPr/>
        </p:nvSpPr>
        <p:spPr>
          <a:xfrm>
            <a:off x="539496" y="1256865"/>
            <a:ext cx="5577840" cy="3320143"/>
          </a:xfrm>
          <a:prstGeom prst="rect">
            <a:avLst/>
          </a:prstGeom>
          <a:solidFill>
            <a:schemeClr val="accent1"/>
          </a:solidFill>
          <a:ln/>
        </p:spPr>
      </p:sp>
      <p:pic>
        <p:nvPicPr>
          <p:cNvPr id="5" name="Book image" descr="Окуу китебинен сүрөт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174569"/>
            <a:ext cx="5577840" cy="3320143"/>
          </a:xfrm>
          <a:prstGeom prst="rect">
            <a:avLst/>
          </a:prstGeom>
        </p:spPr>
      </p:pic>
      <p:sp>
        <p:nvSpPr>
          <p:cNvPr id="6" name="Card З – С"/>
          <p:cNvSpPr/>
          <p:nvPr/>
        </p:nvSpPr>
        <p:spPr>
          <a:xfrm>
            <a:off x="6309360" y="1051560"/>
            <a:ext cx="2377440" cy="1874520"/>
          </a:xfrm>
          <a:prstGeom prst="roundRect">
            <a:avLst>
              <a:gd name="adj" fmla="val 3902"/>
            </a:avLst>
          </a:prstGeom>
          <a:solidFill>
            <a:schemeClr val="tx2"/>
          </a:solidFill>
          <a:ln/>
        </p:spPr>
      </p:sp>
      <p:sp>
        <p:nvSpPr>
          <p:cNvPr id="7" name="Text 3"/>
          <p:cNvSpPr txBox="1"/>
          <p:nvPr/>
        </p:nvSpPr>
        <p:spPr>
          <a:xfrm>
            <a:off x="6446520" y="1143000"/>
            <a:ext cx="2103120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600" b="1" dirty="0">
                <a:solidFill>
                  <a:schemeClr val="accent3"/>
                </a:solidFill>
              </a:rPr>
              <a:t>З – С</a:t>
            </a:r>
            <a:endParaRPr lang="en-US" sz="1600" dirty="0"/>
          </a:p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Правильно произносите и читайте слова с буквами з, с. При чтении смотрите на знаки препинания.</a:t>
            </a:r>
            <a:endParaRPr lang="en-US" sz="1600" dirty="0"/>
          </a:p>
        </p:txBody>
      </p:sp>
      <p:sp>
        <p:nvSpPr>
          <p:cNvPr id="8" name="Card Кыргызча"/>
          <p:cNvSpPr/>
          <p:nvPr/>
        </p:nvSpPr>
        <p:spPr>
          <a:xfrm>
            <a:off x="6309360" y="3063240"/>
            <a:ext cx="2377440" cy="1554480"/>
          </a:xfrm>
          <a:prstGeom prst="roundRect">
            <a:avLst>
              <a:gd name="adj" fmla="val 4706"/>
            </a:avLst>
          </a:prstGeom>
          <a:solidFill>
            <a:schemeClr val="bg2"/>
          </a:solidFill>
          <a:ln/>
        </p:spPr>
      </p:sp>
      <p:sp>
        <p:nvSpPr>
          <p:cNvPr id="9" name="Text 5"/>
          <p:cNvSpPr txBox="1"/>
          <p:nvPr/>
        </p:nvSpPr>
        <p:spPr>
          <a:xfrm>
            <a:off x="6446520" y="3154680"/>
            <a:ext cx="210312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accent2"/>
                </a:solidFill>
              </a:rPr>
              <a:t>Кыргызча</a:t>
            </a:r>
            <a:endParaRPr lang="en-US" sz="1400" dirty="0"/>
          </a:p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з, с тамгалуу сөздөрдү туура айтып окугула. Тыныш белгилерине көңүл бургула.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Задание 25. Маленький рассказ</a:t>
            </a:r>
            <a:endParaRPr lang="en-US" sz="2800" dirty="0"/>
          </a:p>
        </p:txBody>
      </p:sp>
      <p:sp>
        <p:nvSpPr>
          <p:cNvPr id="4" name="Image frame"/>
          <p:cNvSpPr/>
          <p:nvPr/>
        </p:nvSpPr>
        <p:spPr>
          <a:xfrm>
            <a:off x="539496" y="1145860"/>
            <a:ext cx="2468880" cy="3542152"/>
          </a:xfrm>
          <a:prstGeom prst="rect">
            <a:avLst/>
          </a:prstGeom>
          <a:solidFill>
            <a:schemeClr val="accent1"/>
          </a:solidFill>
          <a:ln/>
        </p:spPr>
      </p:sp>
      <p:pic>
        <p:nvPicPr>
          <p:cNvPr id="5" name="Book image" descr="Окуу китебинен сүрөт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063564"/>
            <a:ext cx="2468880" cy="3542152"/>
          </a:xfrm>
          <a:prstGeom prst="rect">
            <a:avLst/>
          </a:prstGeom>
        </p:spPr>
      </p:pic>
      <p:sp>
        <p:nvSpPr>
          <p:cNvPr id="6" name="Card "/>
          <p:cNvSpPr/>
          <p:nvPr/>
        </p:nvSpPr>
        <p:spPr>
          <a:xfrm>
            <a:off x="3200400" y="1051560"/>
            <a:ext cx="5486400" cy="128016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/>
        </p:spPr>
      </p:sp>
      <p:sp>
        <p:nvSpPr>
          <p:cNvPr id="7" name="Text 3"/>
          <p:cNvSpPr txBox="1"/>
          <p:nvPr/>
        </p:nvSpPr>
        <p:spPr>
          <a:xfrm>
            <a:off x="3337560" y="1143000"/>
            <a:ext cx="52120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Придумайте повествовательные, вопросительные и побудительные предложения так, чтобы получился маленький рассказ о том, как Замира ездила за город. Запишите рассказ в тетрадь.</a:t>
            </a:r>
            <a:endParaRPr lang="en-US" sz="1500" dirty="0"/>
          </a:p>
        </p:txBody>
      </p:sp>
      <p:sp>
        <p:nvSpPr>
          <p:cNvPr id="8" name="Card "/>
          <p:cNvSpPr/>
          <p:nvPr/>
        </p:nvSpPr>
        <p:spPr>
          <a:xfrm>
            <a:off x="3200400" y="2468880"/>
            <a:ext cx="1773936" cy="548640"/>
          </a:xfrm>
          <a:prstGeom prst="roundRect">
            <a:avLst>
              <a:gd name="adj" fmla="val 13333"/>
            </a:avLst>
          </a:prstGeom>
          <a:solidFill>
            <a:schemeClr val="accent2"/>
          </a:solidFill>
          <a:ln/>
        </p:spPr>
      </p:sp>
      <p:sp>
        <p:nvSpPr>
          <p:cNvPr id="9" name="Text 5"/>
          <p:cNvSpPr txBox="1"/>
          <p:nvPr/>
        </p:nvSpPr>
        <p:spPr>
          <a:xfrm>
            <a:off x="3337560" y="2560320"/>
            <a:ext cx="149961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0" name="Text 6"/>
          <p:cNvSpPr txBox="1"/>
          <p:nvPr/>
        </p:nvSpPr>
        <p:spPr>
          <a:xfrm>
            <a:off x="3200400" y="2468880"/>
            <a:ext cx="177393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bg1"/>
                </a:solidFill>
              </a:rPr>
              <a:t>повествовательные</a:t>
            </a:r>
            <a:endParaRPr lang="en-US" sz="1300" dirty="0"/>
          </a:p>
        </p:txBody>
      </p:sp>
      <p:sp>
        <p:nvSpPr>
          <p:cNvPr id="11" name="Card "/>
          <p:cNvSpPr/>
          <p:nvPr/>
        </p:nvSpPr>
        <p:spPr>
          <a:xfrm>
            <a:off x="5056632" y="2468880"/>
            <a:ext cx="1773936" cy="548640"/>
          </a:xfrm>
          <a:prstGeom prst="roundRect">
            <a:avLst>
              <a:gd name="adj" fmla="val 13333"/>
            </a:avLst>
          </a:prstGeom>
          <a:solidFill>
            <a:schemeClr val="accent1"/>
          </a:solidFill>
          <a:ln/>
        </p:spPr>
      </p:sp>
      <p:sp>
        <p:nvSpPr>
          <p:cNvPr id="12" name="Text 8"/>
          <p:cNvSpPr txBox="1"/>
          <p:nvPr/>
        </p:nvSpPr>
        <p:spPr>
          <a:xfrm>
            <a:off x="5193792" y="2560320"/>
            <a:ext cx="149961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3" name="Text 9"/>
          <p:cNvSpPr txBox="1"/>
          <p:nvPr/>
        </p:nvSpPr>
        <p:spPr>
          <a:xfrm>
            <a:off x="5056632" y="2468880"/>
            <a:ext cx="177393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bg1"/>
                </a:solidFill>
              </a:rPr>
              <a:t>вопросительные</a:t>
            </a:r>
            <a:endParaRPr lang="en-US" sz="1300" dirty="0"/>
          </a:p>
        </p:txBody>
      </p:sp>
      <p:sp>
        <p:nvSpPr>
          <p:cNvPr id="14" name="Card "/>
          <p:cNvSpPr/>
          <p:nvPr/>
        </p:nvSpPr>
        <p:spPr>
          <a:xfrm>
            <a:off x="6912864" y="2468880"/>
            <a:ext cx="1773936" cy="548640"/>
          </a:xfrm>
          <a:prstGeom prst="roundRect">
            <a:avLst>
              <a:gd name="adj" fmla="val 13333"/>
            </a:avLst>
          </a:prstGeom>
          <a:solidFill>
            <a:schemeClr val="accent5"/>
          </a:solidFill>
          <a:ln/>
        </p:spPr>
      </p:sp>
      <p:sp>
        <p:nvSpPr>
          <p:cNvPr id="15" name="Text 11"/>
          <p:cNvSpPr txBox="1"/>
          <p:nvPr/>
        </p:nvSpPr>
        <p:spPr>
          <a:xfrm>
            <a:off x="7050024" y="2560320"/>
            <a:ext cx="149961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6" name="Text 12"/>
          <p:cNvSpPr txBox="1"/>
          <p:nvPr/>
        </p:nvSpPr>
        <p:spPr>
          <a:xfrm>
            <a:off x="6912864" y="2468880"/>
            <a:ext cx="177393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bg1"/>
                </a:solidFill>
              </a:rPr>
              <a:t>побудительные</a:t>
            </a:r>
            <a:endParaRPr lang="en-US" sz="1300" dirty="0"/>
          </a:p>
        </p:txBody>
      </p:sp>
      <p:sp>
        <p:nvSpPr>
          <p:cNvPr id="17" name="Card Тексттеги сөздөрдү колдонгула"/>
          <p:cNvSpPr/>
          <p:nvPr/>
        </p:nvSpPr>
        <p:spPr>
          <a:xfrm>
            <a:off x="3200400" y="3154680"/>
            <a:ext cx="5486400" cy="1463040"/>
          </a:xfrm>
          <a:prstGeom prst="roundRect">
            <a:avLst>
              <a:gd name="adj" fmla="val 5000"/>
            </a:avLst>
          </a:prstGeom>
          <a:solidFill>
            <a:schemeClr val="tx2"/>
          </a:solidFill>
          <a:ln/>
        </p:spPr>
      </p:sp>
      <p:sp>
        <p:nvSpPr>
          <p:cNvPr id="18" name="Text 14"/>
          <p:cNvSpPr txBox="1"/>
          <p:nvPr/>
        </p:nvSpPr>
        <p:spPr>
          <a:xfrm>
            <a:off x="3337560" y="3246120"/>
            <a:ext cx="521208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accent3"/>
                </a:solidFill>
              </a:rPr>
              <a:t>Тексттеги сөздөрдү колдонгула</a:t>
            </a:r>
            <a:endParaRPr lang="en-US" sz="1400" dirty="0"/>
          </a:p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завтра, за город, загорать, магазин, сахар, печенье, еда, Зина, Сима, Сайра, Зайнура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Жаңы сөздөр</a:t>
            </a:r>
            <a:endParaRPr lang="en-US" sz="2800" dirty="0"/>
          </a:p>
        </p:txBody>
      </p:sp>
      <p:graphicFrame>
        <p:nvGraphicFramePr>
          <p:cNvPr id="1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051560"/>
          <a:ext cx="5486400" cy="914400"/>
        </p:xfrm>
        <a:graphic>
          <a:graphicData uri="http://schemas.openxmlformats.org/drawingml/2006/table">
            <a:tbl>
              <a:tblPr/>
              <a:tblGrid>
                <a:gridCol w="2926080"/>
                <a:gridCol w="25603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b="1" dirty="0">
                          <a:solidFill>
                            <a:schemeClr val="bg1"/>
                          </a:solidFill>
                        </a:rPr>
                        <a:t>По-русски</a:t>
                      </a:r>
                      <a:endParaRPr lang="en-US" sz="15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b="1" dirty="0">
                          <a:solidFill>
                            <a:schemeClr val="bg1"/>
                          </a:solidFill>
                        </a:rPr>
                        <a:t>Кыргызча / синоним</a:t>
                      </a:r>
                      <a:endParaRPr lang="en-US" sz="15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accent1"/>
                          </a:solidFill>
                        </a:rPr>
                        <a:t>знак препинания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тыныш белгиси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accent1"/>
                          </a:solidFill>
                        </a:rPr>
                        <a:t>давайте отправимся (отправиться)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жөнөйлү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accent1"/>
                          </a:solidFill>
                        </a:rPr>
                        <a:t>её славу (слава)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данк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accent1"/>
                          </a:solidFill>
                        </a:rPr>
                        <a:t>путь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жол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accent1"/>
                          </a:solidFill>
                        </a:rPr>
                        <a:t>столица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главный город страны (борбор)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accent1"/>
                          </a:solidFill>
                        </a:rPr>
                        <a:t>здание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дом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Icon circle"/>
          <p:cNvSpPr/>
          <p:nvPr/>
        </p:nvSpPr>
        <p:spPr>
          <a:xfrm>
            <a:off x="6949440" y="1005840"/>
            <a:ext cx="822960" cy="822960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6" name="Icon FaLanguage" descr="Белги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63410" y="1219810"/>
            <a:ext cx="395021" cy="395021"/>
          </a:xfrm>
          <a:prstGeom prst="rect">
            <a:avLst/>
          </a:prstGeom>
        </p:spPr>
      </p:pic>
      <p:sp>
        <p:nvSpPr>
          <p:cNvPr id="7" name="Card Тапшырмалардан"/>
          <p:cNvSpPr/>
          <p:nvPr/>
        </p:nvSpPr>
        <p:spPr>
          <a:xfrm>
            <a:off x="6172200" y="1920240"/>
            <a:ext cx="2514600" cy="2697480"/>
          </a:xfrm>
          <a:prstGeom prst="roundRect">
            <a:avLst>
              <a:gd name="adj" fmla="val 2909"/>
            </a:avLst>
          </a:prstGeom>
          <a:solidFill>
            <a:schemeClr val="bg2"/>
          </a:solidFill>
          <a:ln/>
        </p:spPr>
      </p:sp>
      <p:sp>
        <p:nvSpPr>
          <p:cNvPr id="8" name="Text 3"/>
          <p:cNvSpPr txBox="1"/>
          <p:nvPr/>
        </p:nvSpPr>
        <p:spPr>
          <a:xfrm>
            <a:off x="6309360" y="2011680"/>
            <a:ext cx="2240280" cy="2514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accent2"/>
                </a:solidFill>
              </a:rPr>
              <a:t>Тапшырмалардан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повествовательные – жай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вопросительные – суроолуу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восклицательные – илептүү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просьба, совет – өтүнүч, кеңеш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про себя – ичинерден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Слова с буквами з и с</a:t>
            </a:r>
            <a:endParaRPr lang="en-US" sz="2800" dirty="0"/>
          </a:p>
        </p:txBody>
      </p:sp>
      <p:sp>
        <p:nvSpPr>
          <p:cNvPr id="4" name="Circle З"/>
          <p:cNvSpPr/>
          <p:nvPr/>
        </p:nvSpPr>
        <p:spPr>
          <a:xfrm>
            <a:off x="457200" y="1097280"/>
            <a:ext cx="822960" cy="822960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5" name="Text 2"/>
          <p:cNvSpPr txBox="1"/>
          <p:nvPr/>
        </p:nvSpPr>
        <p:spPr>
          <a:xfrm>
            <a:off x="457200" y="109728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З</a:t>
            </a:r>
            <a:endParaRPr lang="en-US" sz="3400" dirty="0"/>
          </a:p>
        </p:txBody>
      </p:sp>
      <p:sp>
        <p:nvSpPr>
          <p:cNvPr id="6" name="Card "/>
          <p:cNvSpPr/>
          <p:nvPr/>
        </p:nvSpPr>
        <p:spPr>
          <a:xfrm>
            <a:off x="1463040" y="1051560"/>
            <a:ext cx="7223760" cy="1463040"/>
          </a:xfrm>
          <a:prstGeom prst="roundRect">
            <a:avLst>
              <a:gd name="adj" fmla="val 5000"/>
            </a:avLst>
          </a:prstGeom>
          <a:solidFill>
            <a:schemeClr val="bg2"/>
          </a:solidFill>
          <a:ln/>
        </p:spPr>
      </p:sp>
      <p:sp>
        <p:nvSpPr>
          <p:cNvPr id="7" name="Text 4"/>
          <p:cNvSpPr txBox="1"/>
          <p:nvPr/>
        </p:nvSpPr>
        <p:spPr>
          <a:xfrm>
            <a:off x="1600200" y="1143000"/>
            <a:ext cx="69494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завтраком, Зоя, сказала, Завтра, за город, Зачем, Замира, Загорать, закричала, Зина, Зайнура, забудь, зайти, магазин</a:t>
            </a:r>
            <a:endParaRPr lang="en-US" sz="1800" dirty="0"/>
          </a:p>
        </p:txBody>
      </p:sp>
      <p:sp>
        <p:nvSpPr>
          <p:cNvPr id="8" name="Circle С"/>
          <p:cNvSpPr/>
          <p:nvPr/>
        </p:nvSpPr>
        <p:spPr>
          <a:xfrm>
            <a:off x="457200" y="2788920"/>
            <a:ext cx="822960" cy="82296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9" name="Text 6"/>
          <p:cNvSpPr txBox="1"/>
          <p:nvPr/>
        </p:nvSpPr>
        <p:spPr>
          <a:xfrm>
            <a:off x="457200" y="27889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С</a:t>
            </a:r>
            <a:endParaRPr lang="en-US" sz="3400" dirty="0"/>
          </a:p>
        </p:txBody>
      </p:sp>
      <p:sp>
        <p:nvSpPr>
          <p:cNvPr id="10" name="Card "/>
          <p:cNvSpPr/>
          <p:nvPr/>
        </p:nvSpPr>
        <p:spPr>
          <a:xfrm>
            <a:off x="1463040" y="2743200"/>
            <a:ext cx="7223760" cy="9144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</p:spPr>
      </p:sp>
      <p:sp>
        <p:nvSpPr>
          <p:cNvPr id="11" name="Text 8"/>
          <p:cNvSpPr txBox="1"/>
          <p:nvPr/>
        </p:nvSpPr>
        <p:spPr>
          <a:xfrm>
            <a:off x="1600200" y="2834640"/>
            <a:ext cx="6949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сказала, сестре, спросила, Сима, Сайра, сахаром, с собой</a:t>
            </a:r>
            <a:endParaRPr lang="en-US" sz="1800" dirty="0"/>
          </a:p>
        </p:txBody>
      </p:sp>
      <p:sp>
        <p:nvSpPr>
          <p:cNvPr id="12" name="Card "/>
          <p:cNvSpPr/>
          <p:nvPr/>
        </p:nvSpPr>
        <p:spPr>
          <a:xfrm>
            <a:off x="457200" y="3840480"/>
            <a:ext cx="8229600" cy="777240"/>
          </a:xfrm>
          <a:prstGeom prst="roundRect">
            <a:avLst>
              <a:gd name="adj" fmla="val 9412"/>
            </a:avLst>
          </a:prstGeom>
          <a:solidFill>
            <a:schemeClr val="tx2"/>
          </a:solidFill>
          <a:ln/>
        </p:spPr>
      </p:sp>
      <p:sp>
        <p:nvSpPr>
          <p:cNvPr id="13" name="Text 10"/>
          <p:cNvSpPr txBox="1"/>
          <p:nvPr/>
        </p:nvSpPr>
        <p:spPr>
          <a:xfrm>
            <a:off x="594360" y="3931920"/>
            <a:ext cx="7955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4" name="Text 11"/>
          <p:cNvSpPr txBox="1"/>
          <p:nvPr/>
        </p:nvSpPr>
        <p:spPr>
          <a:xfrm>
            <a:off x="594360" y="3840480"/>
            <a:ext cx="79552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Сөздөрдү окугула: з жана с тамгаларын туура айткыла. Кайсы сөздө эки тамга тең бар?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Какой знак поставить в конце?</a:t>
            </a:r>
            <a:endParaRPr lang="en-US" sz="2800" dirty="0"/>
          </a:p>
        </p:txBody>
      </p:sp>
      <p:sp>
        <p:nvSpPr>
          <p:cNvPr id="4" name="Circle 1"/>
          <p:cNvSpPr/>
          <p:nvPr/>
        </p:nvSpPr>
        <p:spPr>
          <a:xfrm>
            <a:off x="457200" y="1143000"/>
            <a:ext cx="502920" cy="502920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5" name="Text 2"/>
          <p:cNvSpPr txBox="1"/>
          <p:nvPr/>
        </p:nvSpPr>
        <p:spPr>
          <a:xfrm>
            <a:off x="457200" y="11430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6" name="Card "/>
          <p:cNvSpPr/>
          <p:nvPr/>
        </p:nvSpPr>
        <p:spPr>
          <a:xfrm>
            <a:off x="1097280" y="1051560"/>
            <a:ext cx="3383280" cy="713232"/>
          </a:xfrm>
          <a:prstGeom prst="roundRect">
            <a:avLst>
              <a:gd name="adj" fmla="val 10256"/>
            </a:avLst>
          </a:prstGeom>
          <a:solidFill>
            <a:schemeClr val="bg2"/>
          </a:solidFill>
          <a:ln/>
        </p:spPr>
      </p:sp>
      <p:sp>
        <p:nvSpPr>
          <p:cNvPr id="7" name="Text 4"/>
          <p:cNvSpPr txBox="1"/>
          <p:nvPr/>
        </p:nvSpPr>
        <p:spPr>
          <a:xfrm>
            <a:off x="1234440" y="1143000"/>
            <a:ext cx="31089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8" name="Text 5"/>
          <p:cNvSpPr txBox="1"/>
          <p:nvPr/>
        </p:nvSpPr>
        <p:spPr>
          <a:xfrm>
            <a:off x="1234440" y="1051560"/>
            <a:ext cx="315468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chemeClr val="tx1"/>
                </a:solidFill>
              </a:rPr>
              <a:t>Что в этом здании …</a:t>
            </a:r>
            <a:endParaRPr lang="en-US" sz="1500" dirty="0"/>
          </a:p>
        </p:txBody>
      </p:sp>
      <p:sp>
        <p:nvSpPr>
          <p:cNvPr id="9" name="Circle 2"/>
          <p:cNvSpPr/>
          <p:nvPr/>
        </p:nvSpPr>
        <p:spPr>
          <a:xfrm>
            <a:off x="4663440" y="114300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10" name="Text 7"/>
          <p:cNvSpPr txBox="1"/>
          <p:nvPr/>
        </p:nvSpPr>
        <p:spPr>
          <a:xfrm>
            <a:off x="4663440" y="11430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11" name="Card "/>
          <p:cNvSpPr/>
          <p:nvPr/>
        </p:nvSpPr>
        <p:spPr>
          <a:xfrm>
            <a:off x="5303520" y="1051560"/>
            <a:ext cx="3383280" cy="713232"/>
          </a:xfrm>
          <a:prstGeom prst="roundRect">
            <a:avLst>
              <a:gd name="adj" fmla="val 10256"/>
            </a:avLst>
          </a:prstGeom>
          <a:solidFill>
            <a:schemeClr val="bg2"/>
          </a:solidFill>
          <a:ln/>
        </p:spPr>
      </p:sp>
      <p:sp>
        <p:nvSpPr>
          <p:cNvPr id="12" name="Text 9"/>
          <p:cNvSpPr txBox="1"/>
          <p:nvPr/>
        </p:nvSpPr>
        <p:spPr>
          <a:xfrm>
            <a:off x="5440680" y="1143000"/>
            <a:ext cx="31089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3" name="Text 10"/>
          <p:cNvSpPr txBox="1"/>
          <p:nvPr/>
        </p:nvSpPr>
        <p:spPr>
          <a:xfrm>
            <a:off x="5440680" y="1051560"/>
            <a:ext cx="315468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chemeClr val="tx1"/>
                </a:solidFill>
              </a:rPr>
              <a:t>В жару и холод спешат сюда девочки и мальчики …</a:t>
            </a:r>
            <a:endParaRPr lang="en-US" sz="1500" dirty="0"/>
          </a:p>
        </p:txBody>
      </p:sp>
      <p:sp>
        <p:nvSpPr>
          <p:cNvPr id="14" name="Circle 3"/>
          <p:cNvSpPr/>
          <p:nvPr/>
        </p:nvSpPr>
        <p:spPr>
          <a:xfrm>
            <a:off x="457200" y="2011680"/>
            <a:ext cx="502920" cy="502920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5" name="Text 12"/>
          <p:cNvSpPr txBox="1"/>
          <p:nvPr/>
        </p:nvSpPr>
        <p:spPr>
          <a:xfrm>
            <a:off x="45720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16" name="Card "/>
          <p:cNvSpPr/>
          <p:nvPr/>
        </p:nvSpPr>
        <p:spPr>
          <a:xfrm>
            <a:off x="1097280" y="1920240"/>
            <a:ext cx="3383280" cy="713232"/>
          </a:xfrm>
          <a:prstGeom prst="roundRect">
            <a:avLst>
              <a:gd name="adj" fmla="val 10256"/>
            </a:avLst>
          </a:prstGeom>
          <a:solidFill>
            <a:schemeClr val="bg2"/>
          </a:solidFill>
          <a:ln/>
        </p:spPr>
      </p:sp>
      <p:sp>
        <p:nvSpPr>
          <p:cNvPr id="17" name="Text 14"/>
          <p:cNvSpPr txBox="1"/>
          <p:nvPr/>
        </p:nvSpPr>
        <p:spPr>
          <a:xfrm>
            <a:off x="1234440" y="2011680"/>
            <a:ext cx="31089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8" name="Text 15"/>
          <p:cNvSpPr txBox="1"/>
          <p:nvPr/>
        </p:nvSpPr>
        <p:spPr>
          <a:xfrm>
            <a:off x="1234440" y="1920240"/>
            <a:ext cx="315468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chemeClr val="tx1"/>
                </a:solidFill>
              </a:rPr>
              <a:t>В Центре детей ждут очень интересные дела …</a:t>
            </a:r>
            <a:endParaRPr lang="en-US" sz="1500" dirty="0"/>
          </a:p>
        </p:txBody>
      </p:sp>
      <p:sp>
        <p:nvSpPr>
          <p:cNvPr id="19" name="Circle 4"/>
          <p:cNvSpPr/>
          <p:nvPr/>
        </p:nvSpPr>
        <p:spPr>
          <a:xfrm>
            <a:off x="4663440" y="201168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20" name="Text 17"/>
          <p:cNvSpPr txBox="1"/>
          <p:nvPr/>
        </p:nvSpPr>
        <p:spPr>
          <a:xfrm>
            <a:off x="466344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21" name="Card "/>
          <p:cNvSpPr/>
          <p:nvPr/>
        </p:nvSpPr>
        <p:spPr>
          <a:xfrm>
            <a:off x="5303520" y="1920240"/>
            <a:ext cx="3383280" cy="713232"/>
          </a:xfrm>
          <a:prstGeom prst="roundRect">
            <a:avLst>
              <a:gd name="adj" fmla="val 10256"/>
            </a:avLst>
          </a:prstGeom>
          <a:solidFill>
            <a:schemeClr val="bg2"/>
          </a:solidFill>
          <a:ln/>
        </p:spPr>
      </p:sp>
      <p:sp>
        <p:nvSpPr>
          <p:cNvPr id="22" name="Text 19"/>
          <p:cNvSpPr txBox="1"/>
          <p:nvPr/>
        </p:nvSpPr>
        <p:spPr>
          <a:xfrm>
            <a:off x="5440680" y="2011680"/>
            <a:ext cx="31089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23" name="Text 20"/>
          <p:cNvSpPr txBox="1"/>
          <p:nvPr/>
        </p:nvSpPr>
        <p:spPr>
          <a:xfrm>
            <a:off x="5440680" y="1920240"/>
            <a:ext cx="315468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chemeClr val="tx1"/>
                </a:solidFill>
              </a:rPr>
              <a:t>Здесь дети рисуют …</a:t>
            </a:r>
            <a:endParaRPr lang="en-US" sz="1500" dirty="0"/>
          </a:p>
        </p:txBody>
      </p:sp>
      <p:sp>
        <p:nvSpPr>
          <p:cNvPr id="24" name="Circle 5"/>
          <p:cNvSpPr/>
          <p:nvPr/>
        </p:nvSpPr>
        <p:spPr>
          <a:xfrm>
            <a:off x="457200" y="2880360"/>
            <a:ext cx="502920" cy="502920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25" name="Text 22"/>
          <p:cNvSpPr txBox="1"/>
          <p:nvPr/>
        </p:nvSpPr>
        <p:spPr>
          <a:xfrm>
            <a:off x="457200" y="28803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600" dirty="0"/>
          </a:p>
        </p:txBody>
      </p:sp>
      <p:sp>
        <p:nvSpPr>
          <p:cNvPr id="26" name="Card "/>
          <p:cNvSpPr/>
          <p:nvPr/>
        </p:nvSpPr>
        <p:spPr>
          <a:xfrm>
            <a:off x="1097280" y="2788920"/>
            <a:ext cx="3383280" cy="713232"/>
          </a:xfrm>
          <a:prstGeom prst="roundRect">
            <a:avLst>
              <a:gd name="adj" fmla="val 10256"/>
            </a:avLst>
          </a:prstGeom>
          <a:solidFill>
            <a:schemeClr val="bg2"/>
          </a:solidFill>
          <a:ln/>
        </p:spPr>
      </p:sp>
      <p:sp>
        <p:nvSpPr>
          <p:cNvPr id="27" name="Text 24"/>
          <p:cNvSpPr txBox="1"/>
          <p:nvPr/>
        </p:nvSpPr>
        <p:spPr>
          <a:xfrm>
            <a:off x="1234440" y="2880360"/>
            <a:ext cx="31089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28" name="Text 25"/>
          <p:cNvSpPr txBox="1"/>
          <p:nvPr/>
        </p:nvSpPr>
        <p:spPr>
          <a:xfrm>
            <a:off x="1234440" y="2788920"/>
            <a:ext cx="315468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chemeClr val="tx1"/>
                </a:solidFill>
              </a:rPr>
              <a:t>– Зачем … – спросила Замира.</a:t>
            </a:r>
            <a:endParaRPr lang="en-US" sz="1500" dirty="0"/>
          </a:p>
        </p:txBody>
      </p:sp>
      <p:sp>
        <p:nvSpPr>
          <p:cNvPr id="29" name="Circle 6"/>
          <p:cNvSpPr/>
          <p:nvPr/>
        </p:nvSpPr>
        <p:spPr>
          <a:xfrm>
            <a:off x="4663440" y="2880360"/>
            <a:ext cx="502920" cy="50292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30" name="Text 27"/>
          <p:cNvSpPr txBox="1"/>
          <p:nvPr/>
        </p:nvSpPr>
        <p:spPr>
          <a:xfrm>
            <a:off x="4663440" y="28803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600" dirty="0"/>
          </a:p>
        </p:txBody>
      </p:sp>
      <p:sp>
        <p:nvSpPr>
          <p:cNvPr id="31" name="Card "/>
          <p:cNvSpPr/>
          <p:nvPr/>
        </p:nvSpPr>
        <p:spPr>
          <a:xfrm>
            <a:off x="5303520" y="2788920"/>
            <a:ext cx="3383280" cy="713232"/>
          </a:xfrm>
          <a:prstGeom prst="roundRect">
            <a:avLst>
              <a:gd name="adj" fmla="val 10256"/>
            </a:avLst>
          </a:prstGeom>
          <a:solidFill>
            <a:schemeClr val="bg2"/>
          </a:solidFill>
          <a:ln/>
        </p:spPr>
      </p:sp>
      <p:sp>
        <p:nvSpPr>
          <p:cNvPr id="32" name="Text 29"/>
          <p:cNvSpPr txBox="1"/>
          <p:nvPr/>
        </p:nvSpPr>
        <p:spPr>
          <a:xfrm>
            <a:off x="5440680" y="2880360"/>
            <a:ext cx="31089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33" name="Text 30"/>
          <p:cNvSpPr txBox="1"/>
          <p:nvPr/>
        </p:nvSpPr>
        <p:spPr>
          <a:xfrm>
            <a:off x="5440680" y="2788920"/>
            <a:ext cx="315468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chemeClr val="tx1"/>
                </a:solidFill>
              </a:rPr>
              <a:t>– Ура … – закричала Замира.</a:t>
            </a:r>
            <a:endParaRPr lang="en-US" sz="1500" dirty="0"/>
          </a:p>
        </p:txBody>
      </p:sp>
      <p:sp>
        <p:nvSpPr>
          <p:cNvPr id="34" name="Circle ."/>
          <p:cNvSpPr/>
          <p:nvPr/>
        </p:nvSpPr>
        <p:spPr>
          <a:xfrm>
            <a:off x="3108960" y="3749040"/>
            <a:ext cx="685800" cy="685800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35" name="Text 32"/>
          <p:cNvSpPr txBox="1"/>
          <p:nvPr/>
        </p:nvSpPr>
        <p:spPr>
          <a:xfrm>
            <a:off x="3108960" y="374904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.</a:t>
            </a:r>
            <a:endParaRPr lang="en-US" sz="3000" dirty="0"/>
          </a:p>
        </p:txBody>
      </p:sp>
      <p:sp>
        <p:nvSpPr>
          <p:cNvPr id="36" name="Circle ?"/>
          <p:cNvSpPr/>
          <p:nvPr/>
        </p:nvSpPr>
        <p:spPr>
          <a:xfrm>
            <a:off x="4206240" y="3749040"/>
            <a:ext cx="685800" cy="685800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37" name="Text 34"/>
          <p:cNvSpPr txBox="1"/>
          <p:nvPr/>
        </p:nvSpPr>
        <p:spPr>
          <a:xfrm>
            <a:off x="4206240" y="374904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?</a:t>
            </a:r>
            <a:endParaRPr lang="en-US" sz="3000" dirty="0"/>
          </a:p>
        </p:txBody>
      </p:sp>
      <p:sp>
        <p:nvSpPr>
          <p:cNvPr id="38" name="Circle !"/>
          <p:cNvSpPr/>
          <p:nvPr/>
        </p:nvSpPr>
        <p:spPr>
          <a:xfrm>
            <a:off x="5303520" y="3749040"/>
            <a:ext cx="685800" cy="685800"/>
          </a:xfrm>
          <a:prstGeom prst="ellipse">
            <a:avLst/>
          </a:prstGeom>
          <a:solidFill>
            <a:schemeClr val="accent4"/>
          </a:solidFill>
          <a:ln/>
        </p:spPr>
      </p:sp>
      <p:sp>
        <p:nvSpPr>
          <p:cNvPr id="39" name="Text 36"/>
          <p:cNvSpPr txBox="1"/>
          <p:nvPr/>
        </p:nvSpPr>
        <p:spPr>
          <a:xfrm>
            <a:off x="5303520" y="374904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!</a:t>
            </a:r>
            <a:endParaRPr lang="en-US" sz="3000" dirty="0"/>
          </a:p>
        </p:txBody>
      </p:sp>
      <p:sp>
        <p:nvSpPr>
          <p:cNvPr id="40" name="Text 37"/>
          <p:cNvSpPr txBox="1"/>
          <p:nvPr/>
        </p:nvSpPr>
        <p:spPr>
          <a:xfrm>
            <a:off x="457200" y="3840480"/>
            <a:ext cx="25603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Белгини тандагыла: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Предложения и знаки: итоги</a:t>
            </a:r>
            <a:endParaRPr lang="en-US" sz="2800" dirty="0"/>
          </a:p>
        </p:txBody>
      </p:sp>
      <p:graphicFrame>
        <p:nvGraphicFramePr>
          <p:cNvPr id="1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051560"/>
          <a:ext cx="8229600" cy="914400"/>
        </p:xfrm>
        <a:graphic>
          <a:graphicData uri="http://schemas.openxmlformats.org/drawingml/2006/table">
            <a:tbl>
              <a:tblPr/>
              <a:tblGrid>
                <a:gridCol w="2377440"/>
                <a:gridCol w="1463040"/>
                <a:gridCol w="3474720"/>
                <a:gridCol w="914400"/>
              </a:tblGrid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b="1" dirty="0">
                          <a:solidFill>
                            <a:schemeClr val="bg1"/>
                          </a:solidFill>
                        </a:rPr>
                        <a:t>Предложения</a:t>
                      </a:r>
                      <a:endParaRPr lang="en-US" sz="15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b="1" dirty="0">
                          <a:solidFill>
                            <a:schemeClr val="bg1"/>
                          </a:solidFill>
                        </a:rPr>
                        <a:t>Кыргызча</a:t>
                      </a:r>
                      <a:endParaRPr lang="en-US" sz="15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b="1" dirty="0">
                          <a:solidFill>
                            <a:schemeClr val="bg1"/>
                          </a:solidFill>
                        </a:rPr>
                        <a:t>Пример (20-бет)</a:t>
                      </a:r>
                      <a:endParaRPr lang="en-US" sz="15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b="1" dirty="0">
                          <a:solidFill>
                            <a:schemeClr val="bg1"/>
                          </a:solidFill>
                        </a:rPr>
                        <a:t>Знак</a:t>
                      </a:r>
                      <a:endParaRPr lang="en-US" sz="15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accent1"/>
                          </a:solidFill>
                        </a:rPr>
                        <a:t>повествовательные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жай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i="1" dirty="0">
                          <a:solidFill>
                            <a:schemeClr val="tx1"/>
                          </a:solidFill>
                        </a:rPr>
                        <a:t>– Завтра поедем за город.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2200" b="1" dirty="0">
                          <a:solidFill>
                            <a:schemeClr val="accent1"/>
                          </a:solidFill>
                        </a:rPr>
                        <a:t>.</a:t>
                      </a:r>
                      <a:endParaRPr lang="en-US" sz="22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accent1"/>
                          </a:solidFill>
                        </a:rPr>
                        <a:t>вопросительные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суроолуу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i="1" dirty="0">
                          <a:solidFill>
                            <a:schemeClr val="tx1"/>
                          </a:solidFill>
                        </a:rPr>
                        <a:t>– Зачем? – спросила Замира.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2200" b="1" dirty="0">
                          <a:solidFill>
                            <a:schemeClr val="accent1"/>
                          </a:solidFill>
                        </a:rPr>
                        <a:t>?</a:t>
                      </a:r>
                      <a:endParaRPr lang="en-US" sz="22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chemeClr val="accent1"/>
                          </a:solidFill>
                        </a:rPr>
                        <a:t>восклицательные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илептүү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i="1" dirty="0">
                          <a:solidFill>
                            <a:schemeClr val="tx1"/>
                          </a:solidFill>
                        </a:rPr>
                        <a:t>– Ура! – закричала Замира.</a:t>
                      </a:r>
                      <a:endParaRPr lang="en-US" sz="14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2200" b="1" dirty="0">
                          <a:solidFill>
                            <a:schemeClr val="accent1"/>
                          </a:solidFill>
                        </a:rPr>
                        <a:t>!</a:t>
                      </a:r>
                      <a:endParaRPr lang="en-US" sz="2200" dirty="0"/>
                    </a:p>
                  </a:txBody>
                  <a:tcPr marL="101600" marR="101600" marT="38100" marB="3810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Icon circle"/>
          <p:cNvSpPr/>
          <p:nvPr/>
        </p:nvSpPr>
        <p:spPr>
          <a:xfrm>
            <a:off x="457200" y="3611880"/>
            <a:ext cx="868680" cy="868680"/>
          </a:xfrm>
          <a:prstGeom prst="ellipse">
            <a:avLst/>
          </a:prstGeom>
          <a:solidFill>
            <a:schemeClr val="accent5"/>
          </a:solidFill>
          <a:ln/>
        </p:spPr>
      </p:sp>
      <p:pic>
        <p:nvPicPr>
          <p:cNvPr id="6" name="Icon FaClipboardCheck" descr="Белги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3057" y="3837737"/>
            <a:ext cx="416966" cy="416966"/>
          </a:xfrm>
          <a:prstGeom prst="rect">
            <a:avLst/>
          </a:prstGeom>
        </p:spPr>
      </p:pic>
      <p:sp>
        <p:nvSpPr>
          <p:cNvPr id="7" name="Card Эсиңерде болсун"/>
          <p:cNvSpPr/>
          <p:nvPr/>
        </p:nvSpPr>
        <p:spPr>
          <a:xfrm>
            <a:off x="1508760" y="3520440"/>
            <a:ext cx="7178040" cy="1097280"/>
          </a:xfrm>
          <a:prstGeom prst="roundRect">
            <a:avLst>
              <a:gd name="adj" fmla="val 6667"/>
            </a:avLst>
          </a:prstGeom>
          <a:solidFill>
            <a:schemeClr val="bg2"/>
          </a:solidFill>
          <a:ln/>
        </p:spPr>
      </p:sp>
      <p:sp>
        <p:nvSpPr>
          <p:cNvPr id="8" name="Text 3"/>
          <p:cNvSpPr txBox="1"/>
          <p:nvPr/>
        </p:nvSpPr>
        <p:spPr>
          <a:xfrm>
            <a:off x="1645920" y="3611880"/>
            <a:ext cx="69037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accent2"/>
                </a:solidFill>
              </a:rPr>
              <a:t>Эсиңерде болсун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Ар бир сүйлөмдүн аягында тыныш белгиси турат. 25-көнүгүүдө побудительные предложения да аталат.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2860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800" b="1" dirty="0">
                <a:solidFill>
                  <a:schemeClr val="tx2"/>
                </a:solidFill>
              </a:rPr>
              <a:t>Өз алдынча тапшырмалар</a:t>
            </a:r>
            <a:endParaRPr lang="en-US" sz="2800" dirty="0"/>
          </a:p>
        </p:txBody>
      </p:sp>
      <p:sp>
        <p:nvSpPr>
          <p:cNvPr id="4" name="Icon circle"/>
          <p:cNvSpPr/>
          <p:nvPr/>
        </p:nvSpPr>
        <p:spPr>
          <a:xfrm>
            <a:off x="457200" y="1115568"/>
            <a:ext cx="658368" cy="658368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5" name="Icon FaSearch" descr="Белги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8376" y="1286744"/>
            <a:ext cx="316017" cy="316017"/>
          </a:xfrm>
          <a:prstGeom prst="rect">
            <a:avLst/>
          </a:prstGeom>
        </p:spPr>
      </p:pic>
      <p:sp>
        <p:nvSpPr>
          <p:cNvPr id="6" name="Card "/>
          <p:cNvSpPr/>
          <p:nvPr/>
        </p:nvSpPr>
        <p:spPr>
          <a:xfrm>
            <a:off x="1280160" y="1051560"/>
            <a:ext cx="5852160" cy="786384"/>
          </a:xfrm>
          <a:prstGeom prst="roundRect">
            <a:avLst>
              <a:gd name="adj" fmla="val 9302"/>
            </a:avLst>
          </a:prstGeom>
          <a:solidFill>
            <a:schemeClr val="bg2"/>
          </a:solidFill>
          <a:ln/>
        </p:spPr>
      </p:sp>
      <p:sp>
        <p:nvSpPr>
          <p:cNvPr id="7" name="Text 3"/>
          <p:cNvSpPr txBox="1"/>
          <p:nvPr/>
        </p:nvSpPr>
        <p:spPr>
          <a:xfrm>
            <a:off x="1417320" y="1143000"/>
            <a:ext cx="557784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8" name="Text 4"/>
          <p:cNvSpPr txBox="1"/>
          <p:nvPr/>
        </p:nvSpPr>
        <p:spPr>
          <a:xfrm>
            <a:off x="1417320" y="1051560"/>
            <a:ext cx="557784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Найдите в тексте «Приглашаем в путешествие» два повествовательных, два вопросительных и два восклицательных предложения.</a:t>
            </a:r>
            <a:endParaRPr lang="en-US" sz="1400" dirty="0"/>
          </a:p>
        </p:txBody>
      </p:sp>
      <p:sp>
        <p:nvSpPr>
          <p:cNvPr id="9" name="Card "/>
          <p:cNvSpPr/>
          <p:nvPr/>
        </p:nvSpPr>
        <p:spPr>
          <a:xfrm>
            <a:off x="7315200" y="1051560"/>
            <a:ext cx="1371600" cy="786384"/>
          </a:xfrm>
          <a:prstGeom prst="roundRect">
            <a:avLst>
              <a:gd name="adj" fmla="val 9302"/>
            </a:avLst>
          </a:prstGeom>
          <a:solidFill>
            <a:schemeClr val="tx2"/>
          </a:solidFill>
          <a:ln/>
        </p:spPr>
      </p:sp>
      <p:sp>
        <p:nvSpPr>
          <p:cNvPr id="10" name="Text 6"/>
          <p:cNvSpPr txBox="1"/>
          <p:nvPr/>
        </p:nvSpPr>
        <p:spPr>
          <a:xfrm>
            <a:off x="7452360" y="1143000"/>
            <a:ext cx="10972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1" name="Text 7"/>
          <p:cNvSpPr txBox="1"/>
          <p:nvPr/>
        </p:nvSpPr>
        <p:spPr>
          <a:xfrm>
            <a:off x="7315200" y="1051560"/>
            <a:ext cx="137160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bg1"/>
                </a:solidFill>
              </a:rPr>
              <a:t>21-көнүгүү</a:t>
            </a:r>
            <a:endParaRPr lang="en-US" sz="1300" dirty="0"/>
          </a:p>
        </p:txBody>
      </p:sp>
      <p:sp>
        <p:nvSpPr>
          <p:cNvPr id="12" name="Icon circle"/>
          <p:cNvSpPr/>
          <p:nvPr/>
        </p:nvSpPr>
        <p:spPr>
          <a:xfrm>
            <a:off x="457200" y="2011680"/>
            <a:ext cx="658368" cy="658368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3" name="Icon FaVolumeUp" descr="Белги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376" y="2182856"/>
            <a:ext cx="316017" cy="316017"/>
          </a:xfrm>
          <a:prstGeom prst="rect">
            <a:avLst/>
          </a:prstGeom>
        </p:spPr>
      </p:pic>
      <p:sp>
        <p:nvSpPr>
          <p:cNvPr id="14" name="Card "/>
          <p:cNvSpPr/>
          <p:nvPr/>
        </p:nvSpPr>
        <p:spPr>
          <a:xfrm>
            <a:off x="1280160" y="1947672"/>
            <a:ext cx="5852160" cy="786384"/>
          </a:xfrm>
          <a:prstGeom prst="roundRect">
            <a:avLst>
              <a:gd name="adj" fmla="val 9302"/>
            </a:avLst>
          </a:prstGeom>
          <a:solidFill>
            <a:schemeClr val="bg2"/>
          </a:solidFill>
          <a:ln/>
        </p:spPr>
      </p:sp>
      <p:sp>
        <p:nvSpPr>
          <p:cNvPr id="15" name="Text 10"/>
          <p:cNvSpPr txBox="1"/>
          <p:nvPr/>
        </p:nvSpPr>
        <p:spPr>
          <a:xfrm>
            <a:off x="1417320" y="2039112"/>
            <a:ext cx="557784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6" name="Text 11"/>
          <p:cNvSpPr txBox="1"/>
          <p:nvPr/>
        </p:nvSpPr>
        <p:spPr>
          <a:xfrm>
            <a:off x="1417320" y="1947672"/>
            <a:ext cx="557784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Прочитайте предложения так, чтобы они были повествовательными, вопросительными и восклицательными.</a:t>
            </a:r>
            <a:endParaRPr lang="en-US" sz="1400" dirty="0"/>
          </a:p>
        </p:txBody>
      </p:sp>
      <p:sp>
        <p:nvSpPr>
          <p:cNvPr id="17" name="Card "/>
          <p:cNvSpPr/>
          <p:nvPr/>
        </p:nvSpPr>
        <p:spPr>
          <a:xfrm>
            <a:off x="7315200" y="1947672"/>
            <a:ext cx="1371600" cy="786384"/>
          </a:xfrm>
          <a:prstGeom prst="roundRect">
            <a:avLst>
              <a:gd name="adj" fmla="val 9302"/>
            </a:avLst>
          </a:prstGeom>
          <a:solidFill>
            <a:schemeClr val="tx2"/>
          </a:solidFill>
          <a:ln/>
        </p:spPr>
      </p:sp>
      <p:sp>
        <p:nvSpPr>
          <p:cNvPr id="18" name="Text 13"/>
          <p:cNvSpPr txBox="1"/>
          <p:nvPr/>
        </p:nvSpPr>
        <p:spPr>
          <a:xfrm>
            <a:off x="7452360" y="2039112"/>
            <a:ext cx="10972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19" name="Text 14"/>
          <p:cNvSpPr txBox="1"/>
          <p:nvPr/>
        </p:nvSpPr>
        <p:spPr>
          <a:xfrm>
            <a:off x="7315200" y="1947672"/>
            <a:ext cx="137160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bg1"/>
                </a:solidFill>
              </a:rPr>
              <a:t>22-көнүгүү</a:t>
            </a:r>
            <a:endParaRPr lang="en-US" sz="1300" dirty="0"/>
          </a:p>
        </p:txBody>
      </p:sp>
      <p:sp>
        <p:nvSpPr>
          <p:cNvPr id="20" name="Icon circle"/>
          <p:cNvSpPr/>
          <p:nvPr/>
        </p:nvSpPr>
        <p:spPr>
          <a:xfrm>
            <a:off x="457200" y="2907792"/>
            <a:ext cx="658368" cy="658368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21" name="Icon FaPencilAlt" descr="Белги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376" y="3078968"/>
            <a:ext cx="316017" cy="316017"/>
          </a:xfrm>
          <a:prstGeom prst="rect">
            <a:avLst/>
          </a:prstGeom>
        </p:spPr>
      </p:pic>
      <p:sp>
        <p:nvSpPr>
          <p:cNvPr id="22" name="Card "/>
          <p:cNvSpPr/>
          <p:nvPr/>
        </p:nvSpPr>
        <p:spPr>
          <a:xfrm>
            <a:off x="1280160" y="2843784"/>
            <a:ext cx="5852160" cy="786384"/>
          </a:xfrm>
          <a:prstGeom prst="roundRect">
            <a:avLst>
              <a:gd name="adj" fmla="val 9302"/>
            </a:avLst>
          </a:prstGeom>
          <a:solidFill>
            <a:schemeClr val="bg2"/>
          </a:solidFill>
          <a:ln/>
        </p:spPr>
      </p:sp>
      <p:sp>
        <p:nvSpPr>
          <p:cNvPr id="23" name="Text 17"/>
          <p:cNvSpPr txBox="1"/>
          <p:nvPr/>
        </p:nvSpPr>
        <p:spPr>
          <a:xfrm>
            <a:off x="1417320" y="2935224"/>
            <a:ext cx="557784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24" name="Text 18"/>
          <p:cNvSpPr txBox="1"/>
          <p:nvPr/>
        </p:nvSpPr>
        <p:spPr>
          <a:xfrm>
            <a:off x="1417320" y="2843784"/>
            <a:ext cx="557784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Правильно напишите под диктовку первое, второе и третье предложения.</a:t>
            </a:r>
            <a:endParaRPr lang="en-US" sz="1400" dirty="0"/>
          </a:p>
        </p:txBody>
      </p:sp>
      <p:sp>
        <p:nvSpPr>
          <p:cNvPr id="25" name="Card "/>
          <p:cNvSpPr/>
          <p:nvPr/>
        </p:nvSpPr>
        <p:spPr>
          <a:xfrm>
            <a:off x="7315200" y="2843784"/>
            <a:ext cx="1371600" cy="786384"/>
          </a:xfrm>
          <a:prstGeom prst="roundRect">
            <a:avLst>
              <a:gd name="adj" fmla="val 9302"/>
            </a:avLst>
          </a:prstGeom>
          <a:solidFill>
            <a:schemeClr val="tx2"/>
          </a:solidFill>
          <a:ln/>
        </p:spPr>
      </p:sp>
      <p:sp>
        <p:nvSpPr>
          <p:cNvPr id="26" name="Text 20"/>
          <p:cNvSpPr txBox="1"/>
          <p:nvPr/>
        </p:nvSpPr>
        <p:spPr>
          <a:xfrm>
            <a:off x="7452360" y="2935224"/>
            <a:ext cx="10972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27" name="Text 21"/>
          <p:cNvSpPr txBox="1"/>
          <p:nvPr/>
        </p:nvSpPr>
        <p:spPr>
          <a:xfrm>
            <a:off x="7315200" y="2843784"/>
            <a:ext cx="137160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bg1"/>
                </a:solidFill>
              </a:rPr>
              <a:t>23-көнүгүү</a:t>
            </a:r>
            <a:endParaRPr lang="en-US" sz="1300" dirty="0"/>
          </a:p>
        </p:txBody>
      </p:sp>
      <p:sp>
        <p:nvSpPr>
          <p:cNvPr id="28" name="Icon circle"/>
          <p:cNvSpPr/>
          <p:nvPr/>
        </p:nvSpPr>
        <p:spPr>
          <a:xfrm>
            <a:off x="457200" y="3803904"/>
            <a:ext cx="658368" cy="658368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29" name="Icon FaPen" descr="Белги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376" y="3975080"/>
            <a:ext cx="316017" cy="316017"/>
          </a:xfrm>
          <a:prstGeom prst="rect">
            <a:avLst/>
          </a:prstGeom>
        </p:spPr>
      </p:pic>
      <p:sp>
        <p:nvSpPr>
          <p:cNvPr id="30" name="Card "/>
          <p:cNvSpPr/>
          <p:nvPr/>
        </p:nvSpPr>
        <p:spPr>
          <a:xfrm>
            <a:off x="1280160" y="3739896"/>
            <a:ext cx="5852160" cy="786384"/>
          </a:xfrm>
          <a:prstGeom prst="roundRect">
            <a:avLst>
              <a:gd name="adj" fmla="val 9302"/>
            </a:avLst>
          </a:prstGeom>
          <a:solidFill>
            <a:schemeClr val="bg2"/>
          </a:solidFill>
          <a:ln/>
        </p:spPr>
      </p:sp>
      <p:sp>
        <p:nvSpPr>
          <p:cNvPr id="31" name="Text 24"/>
          <p:cNvSpPr txBox="1"/>
          <p:nvPr/>
        </p:nvSpPr>
        <p:spPr>
          <a:xfrm>
            <a:off x="1417320" y="3831336"/>
            <a:ext cx="557784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32" name="Text 25"/>
          <p:cNvSpPr txBox="1"/>
          <p:nvPr/>
        </p:nvSpPr>
        <p:spPr>
          <a:xfrm>
            <a:off x="1417320" y="3739896"/>
            <a:ext cx="557784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Придумайте маленький рассказ о том, как Замира ездила за город. Запишите рассказ в тетрадь.</a:t>
            </a:r>
            <a:endParaRPr lang="en-US" sz="1400" dirty="0"/>
          </a:p>
        </p:txBody>
      </p:sp>
      <p:sp>
        <p:nvSpPr>
          <p:cNvPr id="33" name="Card "/>
          <p:cNvSpPr/>
          <p:nvPr/>
        </p:nvSpPr>
        <p:spPr>
          <a:xfrm>
            <a:off x="7315200" y="3739896"/>
            <a:ext cx="1371600" cy="786384"/>
          </a:xfrm>
          <a:prstGeom prst="roundRect">
            <a:avLst>
              <a:gd name="adj" fmla="val 9302"/>
            </a:avLst>
          </a:prstGeom>
          <a:solidFill>
            <a:schemeClr val="tx2"/>
          </a:solidFill>
          <a:ln/>
        </p:spPr>
      </p:sp>
      <p:sp>
        <p:nvSpPr>
          <p:cNvPr id="34" name="Text 27"/>
          <p:cNvSpPr txBox="1"/>
          <p:nvPr/>
        </p:nvSpPr>
        <p:spPr>
          <a:xfrm>
            <a:off x="7452360" y="3831336"/>
            <a:ext cx="10972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endParaRPr lang="en-US" dirty="0"/>
          </a:p>
        </p:txBody>
      </p:sp>
      <p:sp>
        <p:nvSpPr>
          <p:cNvPr id="35" name="Text 28"/>
          <p:cNvSpPr txBox="1"/>
          <p:nvPr/>
        </p:nvSpPr>
        <p:spPr>
          <a:xfrm>
            <a:off x="7315200" y="3739896"/>
            <a:ext cx="137160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chemeClr val="bg1"/>
                </a:solidFill>
              </a:rPr>
              <a:t>25-көнүгүү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Проверь себя</a:t>
            </a:r>
            <a:endParaRPr lang="en-US" sz="3000" dirty="0"/>
          </a:p>
        </p:txBody>
      </p:sp>
      <p:sp>
        <p:nvSpPr>
          <p:cNvPr id="4" name="Circle 1"/>
          <p:cNvSpPr/>
          <p:nvPr/>
        </p:nvSpPr>
        <p:spPr>
          <a:xfrm>
            <a:off x="457200" y="1097280"/>
            <a:ext cx="475488" cy="475488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5" name="Text 2"/>
          <p:cNvSpPr txBox="1"/>
          <p:nvPr/>
        </p:nvSpPr>
        <p:spPr>
          <a:xfrm>
            <a:off x="457200" y="1097280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800" dirty="0"/>
          </a:p>
        </p:txBody>
      </p:sp>
      <p:sp>
        <p:nvSpPr>
          <p:cNvPr id="6" name="Text 3"/>
          <p:cNvSpPr txBox="1"/>
          <p:nvPr/>
        </p:nvSpPr>
        <p:spPr>
          <a:xfrm>
            <a:off x="1097280" y="1024128"/>
            <a:ext cx="55778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Какие предложения надо найти в тексте задания 21?</a:t>
            </a:r>
            <a:endParaRPr lang="en-US" sz="1500" dirty="0"/>
          </a:p>
        </p:txBody>
      </p:sp>
      <p:sp>
        <p:nvSpPr>
          <p:cNvPr id="7" name="Circle 2"/>
          <p:cNvSpPr/>
          <p:nvPr/>
        </p:nvSpPr>
        <p:spPr>
          <a:xfrm>
            <a:off x="457200" y="1810512"/>
            <a:ext cx="475488" cy="475488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8" name="Text 5"/>
          <p:cNvSpPr txBox="1"/>
          <p:nvPr/>
        </p:nvSpPr>
        <p:spPr>
          <a:xfrm>
            <a:off x="457200" y="1810512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800" dirty="0"/>
          </a:p>
        </p:txBody>
      </p:sp>
      <p:sp>
        <p:nvSpPr>
          <p:cNvPr id="9" name="Text 6"/>
          <p:cNvSpPr txBox="1"/>
          <p:nvPr/>
        </p:nvSpPr>
        <p:spPr>
          <a:xfrm>
            <a:off x="1097280" y="1737360"/>
            <a:ext cx="55778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Как по-кыргызски знак препинания?</a:t>
            </a:r>
            <a:endParaRPr lang="en-US" sz="1500" dirty="0"/>
          </a:p>
        </p:txBody>
      </p:sp>
      <p:sp>
        <p:nvSpPr>
          <p:cNvPr id="10" name="Circle 3"/>
          <p:cNvSpPr/>
          <p:nvPr/>
        </p:nvSpPr>
        <p:spPr>
          <a:xfrm>
            <a:off x="457200" y="2523744"/>
            <a:ext cx="475488" cy="475488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1" name="Text 8"/>
          <p:cNvSpPr txBox="1"/>
          <p:nvPr/>
        </p:nvSpPr>
        <p:spPr>
          <a:xfrm>
            <a:off x="457200" y="2523744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800" dirty="0"/>
          </a:p>
        </p:txBody>
      </p:sp>
      <p:sp>
        <p:nvSpPr>
          <p:cNvPr id="12" name="Text 9"/>
          <p:cNvSpPr txBox="1"/>
          <p:nvPr/>
        </p:nvSpPr>
        <p:spPr>
          <a:xfrm>
            <a:off x="1097280" y="2450592"/>
            <a:ext cx="55778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Что такое столица? Как называется столица Кыргызстана?</a:t>
            </a:r>
            <a:endParaRPr lang="en-US" sz="1500" dirty="0"/>
          </a:p>
        </p:txBody>
      </p:sp>
      <p:sp>
        <p:nvSpPr>
          <p:cNvPr id="13" name="Circle 4"/>
          <p:cNvSpPr/>
          <p:nvPr/>
        </p:nvSpPr>
        <p:spPr>
          <a:xfrm>
            <a:off x="457200" y="3236976"/>
            <a:ext cx="475488" cy="475488"/>
          </a:xfrm>
          <a:prstGeom prst="ellipse">
            <a:avLst/>
          </a:prstGeom>
          <a:solidFill>
            <a:schemeClr val="accent2"/>
          </a:solidFill>
          <a:ln/>
        </p:spPr>
      </p:sp>
      <p:sp>
        <p:nvSpPr>
          <p:cNvPr id="14" name="Text 11"/>
          <p:cNvSpPr txBox="1"/>
          <p:nvPr/>
        </p:nvSpPr>
        <p:spPr>
          <a:xfrm>
            <a:off x="457200" y="3236976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800" dirty="0"/>
          </a:p>
        </p:txBody>
      </p:sp>
      <p:sp>
        <p:nvSpPr>
          <p:cNvPr id="15" name="Text 12"/>
          <p:cNvSpPr txBox="1"/>
          <p:nvPr/>
        </p:nvSpPr>
        <p:spPr>
          <a:xfrm>
            <a:off x="1097280" y="3163824"/>
            <a:ext cx="55778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Какие знаки препинания стоят в конце предложений в тексте «Приглашаем в путешествие»?</a:t>
            </a:r>
            <a:endParaRPr lang="en-US" sz="1500" dirty="0"/>
          </a:p>
        </p:txBody>
      </p:sp>
      <p:sp>
        <p:nvSpPr>
          <p:cNvPr id="16" name="Circle 5"/>
          <p:cNvSpPr/>
          <p:nvPr/>
        </p:nvSpPr>
        <p:spPr>
          <a:xfrm>
            <a:off x="457200" y="3950208"/>
            <a:ext cx="475488" cy="475488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7" name="Text 14"/>
          <p:cNvSpPr txBox="1"/>
          <p:nvPr/>
        </p:nvSpPr>
        <p:spPr>
          <a:xfrm>
            <a:off x="457200" y="3950208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800" dirty="0"/>
          </a:p>
        </p:txBody>
      </p:sp>
      <p:sp>
        <p:nvSpPr>
          <p:cNvPr id="18" name="Text 15"/>
          <p:cNvSpPr txBox="1"/>
          <p:nvPr/>
        </p:nvSpPr>
        <p:spPr>
          <a:xfrm>
            <a:off x="1097280" y="3877056"/>
            <a:ext cx="55778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Где сделали первую газету?</a:t>
            </a:r>
            <a:endParaRPr lang="en-US" sz="1500" dirty="0"/>
          </a:p>
        </p:txBody>
      </p:sp>
      <p:sp>
        <p:nvSpPr>
          <p:cNvPr id="19" name="Icon circle"/>
          <p:cNvSpPr/>
          <p:nvPr/>
        </p:nvSpPr>
        <p:spPr>
          <a:xfrm>
            <a:off x="7086600" y="1280160"/>
            <a:ext cx="1371600" cy="1371600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20" name="Icon FaCommentDots" descr="Белги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43216" y="1636776"/>
            <a:ext cx="658368" cy="658368"/>
          </a:xfrm>
          <a:prstGeom prst="rect">
            <a:avLst/>
          </a:prstGeom>
        </p:spPr>
      </p:pic>
      <p:sp>
        <p:nvSpPr>
          <p:cNvPr id="21" name="Text 17"/>
          <p:cNvSpPr txBox="1"/>
          <p:nvPr/>
        </p:nvSpPr>
        <p:spPr>
          <a:xfrm>
            <a:off x="6675120" y="2834640"/>
            <a:ext cx="21945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300" i="1" dirty="0">
                <a:solidFill>
                  <a:schemeClr val="bg2"/>
                </a:solidFill>
              </a:rPr>
              <a:t>Предложения: повествовательные, вопросительные, восклицательные</a:t>
            </a:r>
            <a:endParaRPr lang="en-US" sz="1300" dirty="0"/>
          </a:p>
        </p:txBody>
      </p:sp>
      <p:sp>
        <p:nvSpPr>
          <p:cNvPr id="22" name="Text 18"/>
          <p:cNvSpPr txBox="1"/>
          <p:nvPr/>
        </p:nvSpPr>
        <p:spPr>
          <a:xfrm>
            <a:off x="6675120" y="4206240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accent3"/>
                </a:solidFill>
              </a:rPr>
              <a:t>Автору: BilimAi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7316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bg2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20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ilimAi Orus">
  <a:themeElements>
    <a:clrScheme name="BilimAi Orus">
      <a:dk1>
        <a:srgbClr val="1C2333"/>
      </a:dk1>
      <a:lt1>
        <a:srgbClr val="FFFFFF"/>
      </a:lt1>
      <a:dk2>
        <a:srgbClr val="1F2A44"/>
      </a:dk2>
      <a:lt2>
        <a:srgbClr val="EEF1F7"/>
      </a:lt2>
      <a:accent1>
        <a:srgbClr val="C2185B"/>
      </a:accent1>
      <a:accent2>
        <a:srgbClr val="00838F"/>
      </a:accent2>
      <a:accent3>
        <a:srgbClr val="F2A900"/>
      </a:accent3>
      <a:accent4>
        <a:srgbClr val="5B4B8A"/>
      </a:accent4>
      <a:accent5>
        <a:srgbClr val="2E7D32"/>
      </a:accent5>
      <a:accent6>
        <a:srgbClr val="667085"/>
      </a:accent6>
      <a:hlink>
        <a:srgbClr val="00838F"/>
      </a:hlink>
      <a:folHlink>
        <a:srgbClr val="667085"/>
      </a:folHlink>
    </a:clrScheme>
    <a:fontScheme name="BilimAi Orus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Company>BilimAi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Предложение</dc:title>
  <dc:subject>Орус тили, 5-класс</dc:subject>
  <dc:creator>BilimAi</dc:creator>
  <cp:lastModifiedBy>BilimAi</cp:lastModifiedBy>
  <cp:revision>1</cp:revision>
  <dcterms:created xsi:type="dcterms:W3CDTF">2026-10-04T08:56:37Z</dcterms:created>
  <dcterms:modified xsi:type="dcterms:W3CDTF">2026-10-04T08:56:37Z</dcterms:modified>
</cp:coreProperties>
</file>